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95"/>
  </p:notesMasterIdLst>
  <p:handoutMasterIdLst>
    <p:handoutMasterId r:id="rId96"/>
  </p:handoutMasterIdLst>
  <p:sldIdLst>
    <p:sldId id="256" r:id="rId2"/>
    <p:sldId id="642" r:id="rId3"/>
    <p:sldId id="641" r:id="rId4"/>
    <p:sldId id="699" r:id="rId5"/>
    <p:sldId id="621" r:id="rId6"/>
    <p:sldId id="693" r:id="rId7"/>
    <p:sldId id="694" r:id="rId8"/>
    <p:sldId id="696" r:id="rId9"/>
    <p:sldId id="692" r:id="rId10"/>
    <p:sldId id="697" r:id="rId11"/>
    <p:sldId id="698" r:id="rId12"/>
    <p:sldId id="700" r:id="rId13"/>
    <p:sldId id="629" r:id="rId14"/>
    <p:sldId id="725" r:id="rId15"/>
    <p:sldId id="701" r:id="rId16"/>
    <p:sldId id="631" r:id="rId17"/>
    <p:sldId id="627" r:id="rId18"/>
    <p:sldId id="622" r:id="rId19"/>
    <p:sldId id="702" r:id="rId20"/>
    <p:sldId id="703" r:id="rId21"/>
    <p:sldId id="704" r:id="rId22"/>
    <p:sldId id="650" r:id="rId23"/>
    <p:sldId id="654" r:id="rId24"/>
    <p:sldId id="705" r:id="rId25"/>
    <p:sldId id="706" r:id="rId26"/>
    <p:sldId id="708" r:id="rId27"/>
    <p:sldId id="707" r:id="rId28"/>
    <p:sldId id="652" r:id="rId29"/>
    <p:sldId id="656" r:id="rId30"/>
    <p:sldId id="709" r:id="rId31"/>
    <p:sldId id="657" r:id="rId32"/>
    <p:sldId id="658" r:id="rId33"/>
    <p:sldId id="710" r:id="rId34"/>
    <p:sldId id="733" r:id="rId35"/>
    <p:sldId id="659" r:id="rId36"/>
    <p:sldId id="660" r:id="rId37"/>
    <p:sldId id="662" r:id="rId38"/>
    <p:sldId id="711" r:id="rId39"/>
    <p:sldId id="665" r:id="rId40"/>
    <p:sldId id="663" r:id="rId41"/>
    <p:sldId id="688" r:id="rId42"/>
    <p:sldId id="667" r:id="rId43"/>
    <p:sldId id="726" r:id="rId44"/>
    <p:sldId id="668" r:id="rId45"/>
    <p:sldId id="651" r:id="rId46"/>
    <p:sldId id="653" r:id="rId47"/>
    <p:sldId id="712" r:id="rId48"/>
    <p:sldId id="713" r:id="rId49"/>
    <p:sldId id="714" r:id="rId50"/>
    <p:sldId id="715" r:id="rId51"/>
    <p:sldId id="716" r:id="rId52"/>
    <p:sldId id="632" r:id="rId53"/>
    <p:sldId id="684" r:id="rId54"/>
    <p:sldId id="690" r:id="rId55"/>
    <p:sldId id="689" r:id="rId56"/>
    <p:sldId id="685" r:id="rId57"/>
    <p:sldId id="686" r:id="rId58"/>
    <p:sldId id="717" r:id="rId59"/>
    <p:sldId id="691" r:id="rId60"/>
    <p:sldId id="727" r:id="rId61"/>
    <p:sldId id="633" r:id="rId62"/>
    <p:sldId id="677" r:id="rId63"/>
    <p:sldId id="679" r:id="rId64"/>
    <p:sldId id="678" r:id="rId65"/>
    <p:sldId id="635" r:id="rId66"/>
    <p:sldId id="673" r:id="rId67"/>
    <p:sldId id="675" r:id="rId68"/>
    <p:sldId id="676" r:id="rId69"/>
    <p:sldId id="670" r:id="rId70"/>
    <p:sldId id="671" r:id="rId71"/>
    <p:sldId id="674" r:id="rId72"/>
    <p:sldId id="672" r:id="rId73"/>
    <p:sldId id="639" r:id="rId74"/>
    <p:sldId id="646" r:id="rId75"/>
    <p:sldId id="643" r:id="rId76"/>
    <p:sldId id="721" r:id="rId77"/>
    <p:sldId id="720" r:id="rId78"/>
    <p:sldId id="640" r:id="rId79"/>
    <p:sldId id="722" r:id="rId80"/>
    <p:sldId id="723" r:id="rId81"/>
    <p:sldId id="645" r:id="rId82"/>
    <p:sldId id="647" r:id="rId83"/>
    <p:sldId id="683" r:id="rId84"/>
    <p:sldId id="680" r:id="rId85"/>
    <p:sldId id="681" r:id="rId86"/>
    <p:sldId id="648" r:id="rId87"/>
    <p:sldId id="682" r:id="rId88"/>
    <p:sldId id="729" r:id="rId89"/>
    <p:sldId id="730" r:id="rId90"/>
    <p:sldId id="731" r:id="rId91"/>
    <p:sldId id="724" r:id="rId92"/>
    <p:sldId id="732" r:id="rId93"/>
    <p:sldId id="728" r:id="rId94"/>
  </p:sldIdLst>
  <p:sldSz cx="12192000" cy="6858000"/>
  <p:notesSz cx="6858000" cy="9144000"/>
  <p:defaultTextStyle>
    <a:defPPr>
      <a:defRPr lang="ru-RU"/>
    </a:defPPr>
    <a:lvl1pPr marL="0" indent="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None/>
      <a:defRPr lang="x-none" sz="1200" b="0" kern="1200" dirty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lang="x-none" sz="1200" b="1" kern="1200" dirty="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lnSpc>
        <a:spcPct val="90000"/>
      </a:lnSpc>
      <a:spcBef>
        <a:spcPts val="600"/>
      </a:spcBef>
      <a:buFont typeface="Wingdings" panose="05000000000000000000" pitchFamily="2" charset="2"/>
      <a:buChar char="§"/>
      <a:defRPr sz="1200" b="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76400" rtl="0" eaLnBrk="1" latinLnBrk="0" hangingPunct="1">
      <a:lnSpc>
        <a:spcPct val="90000"/>
      </a:lnSpc>
      <a:spcBef>
        <a:spcPts val="600"/>
      </a:spcBef>
      <a:buFont typeface="Wingdings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B." initials="VB" lastIdx="5" clrIdx="0">
    <p:extLst>
      <p:ext uri="{19B8F6BF-5375-455C-9EA6-DF929625EA0E}">
        <p15:presenceInfo xmlns:p15="http://schemas.microsoft.com/office/powerpoint/2012/main" userId="Vladimir B.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370"/>
    <a:srgbClr val="FBD9D5"/>
    <a:srgbClr val="E5F3F0"/>
    <a:srgbClr val="7183C4"/>
    <a:srgbClr val="CDCCDD"/>
    <a:srgbClr val="D9D9D9"/>
    <a:srgbClr val="FCF8F5"/>
    <a:srgbClr val="2A2C32"/>
    <a:srgbClr val="CFC3DD"/>
    <a:srgbClr val="FD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Чередующиеся ячейки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D9D9D9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0" cmpd="sng">
              <a:solidFill>
                <a:srgbClr val="D9D9D9"/>
              </a:solidFill>
            </a:ln>
          </a:insideV>
        </a:tcBdr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FFFFF"/>
          </a:solidFill>
        </a:fill>
      </a:tcStyle>
    </a:band1V>
    <a:band2V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rgbClr val="000000"/>
      </a:tcTxStyle>
      <a:tcStyle>
        <a:tcBdr>
          <a:left>
            <a:ln w="21429" cmpd="sng">
              <a:solidFill>
                <a:srgbClr val="FEE600"/>
              </a:solidFill>
            </a:ln>
          </a:left>
        </a:tcBdr>
      </a:tcStyle>
    </a:lastCol>
    <a:firstCol>
      <a:tcStyle>
        <a:tcBdr/>
        <a:fill>
          <a:solidFill>
            <a:srgbClr val="FFFFFF"/>
          </a:solidFill>
        </a:fill>
      </a:tcStyle>
    </a:firstCol>
    <a:lastRow>
      <a:tcTxStyle b="on">
        <a:fontRef idx="minor">
          <a:prstClr val="black"/>
        </a:fontRef>
        <a:srgbClr val="000000"/>
      </a:tcTxStyle>
      <a:tcStyle>
        <a:tcBdr>
          <a:top>
            <a:ln w="21429" cmpd="sng">
              <a:solidFill>
                <a:srgbClr val="FEE600"/>
              </a:solidFill>
            </a:ln>
          </a:top>
        </a:tcBdr>
      </a:tcStyle>
    </a:lastRow>
    <a:firstRow>
      <a:tcTxStyle b="on">
        <a:fontRef idx="minor">
          <a:prstClr val="black"/>
        </a:fontRef>
      </a:tcTxStyle>
      <a:tcStyle>
        <a:tcBdr>
          <a:top>
            <a:ln w="14286" cmpd="sng">
              <a:solidFill>
                <a:srgbClr val="D9D9D9"/>
              </a:solidFill>
            </a:ln>
          </a:top>
        </a:tcBdr>
        <a:fill>
          <a:solidFill>
            <a:srgbClr val="FFFFFF"/>
          </a:solidFill>
        </a:fill>
      </a:tcStyle>
    </a:firstRow>
  </a:tblStyle>
  <a:tblStyle styleId="{0817EA92-75D0-4044-A80A-286907CE0DDD}" styleName="Полная заливка">
    <a:wholeTbl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114288" cmpd="sng">
              <a:solidFill>
                <a:srgbClr val="FFFFFF"/>
              </a:solidFill>
            </a:ln>
          </a:insideV>
        </a:tcBdr>
        <a:fill>
          <a:solidFill>
            <a:srgbClr val="F2F2F2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Style>
        <a:tcBdr/>
        <a:fill>
          <a:solidFill>
            <a:srgbClr val="FFFFFF"/>
          </a:solidFill>
        </a:fill>
      </a:tcStyle>
    </a:firstCol>
    <a:lastRow>
      <a:tcStyle>
        <a:tcBdr>
          <a:top>
            <a:ln w="7143" cmpd="sng">
              <a:solidFill>
                <a:srgbClr val="D9D9D9"/>
              </a:solidFill>
            </a:ln>
          </a:top>
        </a:tcBdr>
      </a:tcStyle>
    </a:lastRow>
    <a:firstRow>
      <a:tcTxStyle b="on">
        <a:fontRef idx="minor">
          <a:prstClr val="black"/>
        </a:fontRef>
        <a:srgbClr val="000000"/>
      </a:tcTxStyle>
      <a:tcStyle>
        <a:tcBdr>
          <a:top>
            <a:ln w="14286" cmpd="sng">
              <a:solidFill>
                <a:srgbClr val="D9D9D9"/>
              </a:solidFill>
            </a:ln>
          </a:top>
          <a:bottom>
            <a:ln w="21429" cmpd="sng">
              <a:solidFill>
                <a:srgbClr val="FEE600"/>
              </a:solidFill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925" autoAdjust="0"/>
  </p:normalViewPr>
  <p:slideViewPr>
    <p:cSldViewPr snapToGrid="0" snapToObjects="1">
      <p:cViewPr varScale="1">
        <p:scale>
          <a:sx n="141" d="100"/>
          <a:sy n="141" d="100"/>
        </p:scale>
        <p:origin x="20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A828-3C73-6844-8200-209B014DD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305-F6E1-864B-B84C-A1773D1BB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9CBF-9C5A-AB4D-B058-11B5BAD0EB61}" type="datetimeFigureOut">
              <a:rPr lang="x-none" smtClean="0">
                <a:latin typeface="Arial" panose="020B0604020202020204" pitchFamily="34" charset="0"/>
              </a:rPr>
              <a:pPr/>
              <a:t>23.09.2021</a:t>
            </a:fld>
            <a:endParaRPr lang="x-none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FA44F-514B-B944-A0C1-41B5AA7A76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7502-2519-4843-BB1D-05B44C958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B39D-D367-0E40-8C8D-22C7F31BC1A4}" type="slidenum">
              <a:rPr lang="x-none" smtClean="0">
                <a:latin typeface="Arial" panose="020B0604020202020204" pitchFamily="34" charset="0"/>
              </a:rPr>
              <a:pPr/>
              <a:t>‹#›</a:t>
            </a:fld>
            <a:endParaRPr lang="x-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3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BCD716-AA38-E247-8EA3-34FD4386C93F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B38DF5A-DAD2-4144-A941-776C7658F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8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9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52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36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5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8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6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5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40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2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04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3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56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8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6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76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1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7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10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69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14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37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47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53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8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7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41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9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04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00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74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16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73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58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97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543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06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7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65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5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10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9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346927" y="-1111170"/>
            <a:ext cx="2567369" cy="772519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49600" b="1" dirty="0">
                <a:solidFill>
                  <a:srgbClr val="FEE600"/>
                </a:solidFill>
              </a:rPr>
              <a:t>{</a:t>
            </a:r>
          </a:p>
        </p:txBody>
      </p:sp>
      <p:pic>
        <p:nvPicPr>
          <p:cNvPr id="16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179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, контейн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 с полосо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637834B-5998-4C41-9BE4-AF5FE916BDD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 rot="16200000">
            <a:off x="1251747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C24674D-37F5-1E48-A88F-6C78DE46ABF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16200000">
            <a:off x="5061747" y="1986754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8372DC4-F7C3-154A-B0FE-F76F8A359CC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 rot="16200000">
            <a:off x="8879366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BBF843-EA11-9144-B553-22A6BE0826B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 rot="16200000">
            <a:off x="1251747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A850B8-C1B1-4044-9ABA-F1D883AB0AE7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 rot="16200000">
            <a:off x="5061747" y="4080315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657899-CA76-3E46-8972-6C288BA2BDC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 rot="16200000">
            <a:off x="8879366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825477-A22D-B841-BD44-B8C639EDA82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1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1DFC8B8-AC52-F642-8DB3-5159D253C1D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7200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2A175B2-4EE6-7947-896E-67D70646089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38962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B27059C-344A-EA4E-8278-1FC16454E91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62001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FC27C45-7F56-1D4E-8920-CECE0B2BF8D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3CF8080-7E39-F844-AAB5-BA73697F26E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38962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6623-ADB0-624A-B302-DCB44FD6F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0" y="1520825"/>
            <a:ext cx="36195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FB3FD67-336F-8D48-8F99-AE461F98FA7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1487B1-6413-654E-9739-6804B67D30C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044538" y="1520825"/>
            <a:ext cx="3616147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09AA0163-E151-C245-B01A-40974D54C80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306CC79A-7398-9F49-8E86-67825091E75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714500" y="2678112"/>
            <a:ext cx="3619500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9D78BCF0-67EA-9F41-AAA6-29D08D23886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62000" y="2678112"/>
            <a:ext cx="952499" cy="93211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4374BBF-6575-EC45-8F40-76B96D5D5A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044538" y="2678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22B9F3E-1A0A-BA48-A97E-28FD980495C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096000" y="2678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4B8CBDE-AB98-A54D-B82F-5D41073DFF7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714500" y="3821112"/>
            <a:ext cx="3619500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E66CD11-9ACD-CC44-BD3A-70B22A101C2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62000" y="3821112"/>
            <a:ext cx="952499" cy="944865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1327E2-409B-CA46-A2B5-92E4B7580E0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044538" y="3821112"/>
            <a:ext cx="3616147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B7FB942-36EB-974D-AEAF-1D6B67EB8BF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096000" y="3821112"/>
            <a:ext cx="952499" cy="9432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0780056C-1463-A641-8A90-3665BA65E45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1714500" y="4964112"/>
            <a:ext cx="3619500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A3039EB1-81BC-6F4F-8B2A-3269D183BBB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62000" y="4964112"/>
            <a:ext cx="952499" cy="94138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2BFE806-E7AA-1247-9915-83C18C7D40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044538" y="4964112"/>
            <a:ext cx="3616147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F12BF2E-80E8-2B44-88E6-1AAD2CE55308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096000" y="4964112"/>
            <a:ext cx="952499" cy="9396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10F2452-CD17-D14C-9758-05BA425E131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F67099-0831-3A43-AAE8-80EBD773310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DA7A6E-EB79-6F44-B101-F2CB12996EC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5334000" cy="2109787"/>
          </a:xfrm>
          <a:prstGeom prst="rect">
            <a:avLst/>
          </a:prstGeom>
        </p:spPr>
        <p:txBody>
          <a:bodyPr lIns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2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1837C3-28F7-CF49-AAB7-B1C06D0FB3B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96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6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 + лого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52498" y="2867774"/>
            <a:ext cx="2667002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209709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762500" y="2867774"/>
            <a:ext cx="267442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5910807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572500" y="2867774"/>
            <a:ext cx="268185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972452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 с цветным фон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45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DB42F86-8A5C-F94F-8896-09D9FC00FE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6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, цветной фон 1/3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B230CD7-6684-EC4F-8A85-5AAF93378D0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 + иконки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E519EBD-BE94-6D47-8B18-FDFF8FF93F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6200000">
            <a:off x="3215941" y="2053610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5334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5019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7627430" y="969265"/>
            <a:ext cx="3791102" cy="1126236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D1458D2-90F1-F04E-BB01-B8D0CB1C82C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F53158-F92F-7648-B26D-8AE848C71A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5019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5BA647-4A0F-B242-856D-C02B9774E89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485A0CF-49F2-D148-987B-8771AE68A7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501900" y="4432695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E97AEB2-B7D8-BF4D-B1CD-B6E7E3285A4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381490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F4D7DFD-B406-D345-8C1C-06BEF6BA7556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603337" y="1106108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E7E51-253F-4C44-B2AA-1401E403925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7430" y="22946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3440E2F-536B-5C4D-89D0-8C3668E25D5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603337" y="2468227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1775DEF-3D4C-3E4A-A3B1-EB52F46B92D7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627430" y="36281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4B1F92C8-819C-994D-B68B-49AC02AACF3C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603337" y="3743644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A19C1E-C4AC-6741-A701-1BBEE4F40EF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627430" y="4953001"/>
            <a:ext cx="3791102" cy="114299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3150DC1-24AD-2441-9D17-57E5D1C40451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6603337" y="5091580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2CBD026-CBA8-3446-8A88-E764EA07FE0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 rot="16200000">
            <a:off x="3215941" y="517418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7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6BD99-45CE-E848-9E24-423EC1BD37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x-none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3F7666-CB21-0F4D-B769-46A2EBA6EE7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524000" y="1706589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51D9B4-01BE-7F40-AD83-DB3F6CDFAB13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829723" y="183888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8AEEF1F-C177-8B40-AD83-5C8B6155B99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524000" y="324887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6DD05E-B07E-C74C-9AC1-164515C1476A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29723" y="338116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79F4F3F-50BF-D248-9E08-FD2631D6B5B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524000" y="477929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CF3ADA1-C5B6-FA4C-9B35-1D2D6789B78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829723" y="491158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5BD79E-5A34-A944-9A3E-6C99E1FCF91D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. Четко. Компетентно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Yellow strip">
            <a:extLst>
              <a:ext uri="{FF2B5EF4-FFF2-40B4-BE49-F238E27FC236}">
                <a16:creationId xmlns:a16="http://schemas.microsoft.com/office/drawing/2014/main" id="{9BE922A6-20C8-E742-B6AD-C8D028B8C962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0049B-621C-BA48-BF04-178AC3F29314}"/>
              </a:ext>
            </a:extLst>
          </p:cNvPr>
          <p:cNvSpPr txBox="1"/>
          <p:nvPr userDrawn="1"/>
        </p:nvSpPr>
        <p:spPr>
          <a:xfrm>
            <a:off x="747979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Просто.</a:t>
            </a:r>
            <a:endParaRPr lang="x-none" sz="3200" b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68362-121E-224D-9BDC-618DA4243F4E}"/>
              </a:ext>
            </a:extLst>
          </p:cNvPr>
          <p:cNvSpPr txBox="1"/>
          <p:nvPr userDrawn="1"/>
        </p:nvSpPr>
        <p:spPr>
          <a:xfrm>
            <a:off x="3810001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Четко.</a:t>
            </a:r>
            <a:endParaRPr lang="x-none" sz="3200" b="1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D7D-D969-524C-A294-3EE5244C3694}"/>
              </a:ext>
            </a:extLst>
          </p:cNvPr>
          <p:cNvSpPr txBox="1"/>
          <p:nvPr userDrawn="1"/>
        </p:nvSpPr>
        <p:spPr>
          <a:xfrm>
            <a:off x="6872023" y="2095500"/>
            <a:ext cx="3047999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Компетентно.</a:t>
            </a:r>
            <a:endParaRPr lang="x-none" sz="3200" b="1" dirty="0" err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297EE-77F2-DA4F-9459-462F4D089B33}"/>
              </a:ext>
            </a:extLst>
          </p:cNvPr>
          <p:cNvCxnSpPr/>
          <p:nvPr userDrawn="1"/>
        </p:nvCxnSpPr>
        <p:spPr>
          <a:xfrm>
            <a:off x="761999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C2D754-4786-A242-A9B9-44ADB5C70AFB}"/>
              </a:ext>
            </a:extLst>
          </p:cNvPr>
          <p:cNvCxnSpPr/>
          <p:nvPr userDrawn="1"/>
        </p:nvCxnSpPr>
        <p:spPr>
          <a:xfrm>
            <a:off x="3810000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1F0FBD-FCFE-3943-8D91-D770369361DF}"/>
              </a:ext>
            </a:extLst>
          </p:cNvPr>
          <p:cNvCxnSpPr>
            <a:cxnSpLocks/>
          </p:cNvCxnSpPr>
          <p:nvPr userDrawn="1"/>
        </p:nvCxnSpPr>
        <p:spPr>
          <a:xfrm>
            <a:off x="6872024" y="2667000"/>
            <a:ext cx="30479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A0644-3A8C-A144-8FBC-1C7E27CC612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807740B-78AF-9546-A3CD-E8062605432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810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7E8F205-31F8-C443-9E7D-BC67C3E7169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872023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77492D-BE80-1041-A0A8-CC753B4F846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52740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828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810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105527" y="2296402"/>
            <a:ext cx="3809998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105527" y="1524001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810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105527" y="4577524"/>
            <a:ext cx="3809998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105527" y="3805123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3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685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685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20D9D6-B6C5-8646-9156-7DFC9EF4EB36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38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4276057-4233-864D-9D5B-F35AE6B3ECA0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38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A00934C-2C24-9243-B79E-06AC0C0E622E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795420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A1C745E-DEB6-0544-AB36-D6D9FCF6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3241419" cy="2859238"/>
          </a:xfrm>
          <a:custGeom>
            <a:avLst/>
            <a:gdLst>
              <a:gd name="connsiteX0" fmla="*/ 0 w 3241419"/>
              <a:gd name="connsiteY0" fmla="*/ 0 h 2859238"/>
              <a:gd name="connsiteX1" fmla="*/ 195819 w 3241419"/>
              <a:gd name="connsiteY1" fmla="*/ 0 h 2859238"/>
              <a:gd name="connsiteX2" fmla="*/ 3045600 w 3241419"/>
              <a:gd name="connsiteY2" fmla="*/ 0 h 2859238"/>
              <a:gd name="connsiteX3" fmla="*/ 3241419 w 3241419"/>
              <a:gd name="connsiteY3" fmla="*/ 0 h 2859238"/>
              <a:gd name="connsiteX4" fmla="*/ 3241419 w 3241419"/>
              <a:gd name="connsiteY4" fmla="*/ 2731087 h 2859238"/>
              <a:gd name="connsiteX5" fmla="*/ 3113268 w 3241419"/>
              <a:gd name="connsiteY5" fmla="*/ 2859238 h 2859238"/>
              <a:gd name="connsiteX6" fmla="*/ 2917449 w 3241419"/>
              <a:gd name="connsiteY6" fmla="*/ 2859238 h 2859238"/>
              <a:gd name="connsiteX7" fmla="*/ 323970 w 3241419"/>
              <a:gd name="connsiteY7" fmla="*/ 2859238 h 2859238"/>
              <a:gd name="connsiteX8" fmla="*/ 128151 w 3241419"/>
              <a:gd name="connsiteY8" fmla="*/ 2859238 h 2859238"/>
              <a:gd name="connsiteX9" fmla="*/ 0 w 3241419"/>
              <a:gd name="connsiteY9" fmla="*/ 2731087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1419" h="2859238">
                <a:moveTo>
                  <a:pt x="0" y="0"/>
                </a:moveTo>
                <a:lnTo>
                  <a:pt x="195819" y="0"/>
                </a:lnTo>
                <a:lnTo>
                  <a:pt x="3045600" y="0"/>
                </a:lnTo>
                <a:lnTo>
                  <a:pt x="3241419" y="0"/>
                </a:lnTo>
                <a:lnTo>
                  <a:pt x="3241419" y="2731087"/>
                </a:lnTo>
                <a:cubicBezTo>
                  <a:pt x="3241419" y="2801863"/>
                  <a:pt x="3184044" y="2859238"/>
                  <a:pt x="3113268" y="2859238"/>
                </a:cubicBezTo>
                <a:lnTo>
                  <a:pt x="2917449" y="2859238"/>
                </a:lnTo>
                <a:lnTo>
                  <a:pt x="323970" y="2859238"/>
                </a:lnTo>
                <a:lnTo>
                  <a:pt x="128151" y="2859238"/>
                </a:lnTo>
                <a:cubicBezTo>
                  <a:pt x="57375" y="2859238"/>
                  <a:pt x="0" y="2801863"/>
                  <a:pt x="0" y="2731087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BA5254-B210-D64F-8D98-49E406953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2200" y="2857500"/>
            <a:ext cx="3234381" cy="2859238"/>
          </a:xfrm>
          <a:custGeom>
            <a:avLst/>
            <a:gdLst>
              <a:gd name="connsiteX0" fmla="*/ 0 w 3234381"/>
              <a:gd name="connsiteY0" fmla="*/ 0 h 2859238"/>
              <a:gd name="connsiteX1" fmla="*/ 188781 w 3234381"/>
              <a:gd name="connsiteY1" fmla="*/ 0 h 2859238"/>
              <a:gd name="connsiteX2" fmla="*/ 3045600 w 3234381"/>
              <a:gd name="connsiteY2" fmla="*/ 0 h 2859238"/>
              <a:gd name="connsiteX3" fmla="*/ 3234381 w 3234381"/>
              <a:gd name="connsiteY3" fmla="*/ 0 h 2859238"/>
              <a:gd name="connsiteX4" fmla="*/ 3234381 w 3234381"/>
              <a:gd name="connsiteY4" fmla="*/ 2715590 h 2859238"/>
              <a:gd name="connsiteX5" fmla="*/ 3090733 w 3234381"/>
              <a:gd name="connsiteY5" fmla="*/ 2859238 h 2859238"/>
              <a:gd name="connsiteX6" fmla="*/ 2901952 w 3234381"/>
              <a:gd name="connsiteY6" fmla="*/ 2859238 h 2859238"/>
              <a:gd name="connsiteX7" fmla="*/ 332429 w 3234381"/>
              <a:gd name="connsiteY7" fmla="*/ 2859238 h 2859238"/>
              <a:gd name="connsiteX8" fmla="*/ 143648 w 3234381"/>
              <a:gd name="connsiteY8" fmla="*/ 2859238 h 2859238"/>
              <a:gd name="connsiteX9" fmla="*/ 0 w 3234381"/>
              <a:gd name="connsiteY9" fmla="*/ 2715590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381" h="2859238">
                <a:moveTo>
                  <a:pt x="0" y="0"/>
                </a:moveTo>
                <a:lnTo>
                  <a:pt x="188781" y="0"/>
                </a:lnTo>
                <a:lnTo>
                  <a:pt x="3045600" y="0"/>
                </a:lnTo>
                <a:lnTo>
                  <a:pt x="3234381" y="0"/>
                </a:lnTo>
                <a:lnTo>
                  <a:pt x="3234381" y="2715590"/>
                </a:lnTo>
                <a:cubicBezTo>
                  <a:pt x="3234381" y="2794925"/>
                  <a:pt x="3170068" y="2859238"/>
                  <a:pt x="3090733" y="2859238"/>
                </a:cubicBezTo>
                <a:lnTo>
                  <a:pt x="2901952" y="2859238"/>
                </a:lnTo>
                <a:lnTo>
                  <a:pt x="332429" y="2859238"/>
                </a:lnTo>
                <a:lnTo>
                  <a:pt x="143648" y="2859238"/>
                </a:lnTo>
                <a:cubicBezTo>
                  <a:pt x="64313" y="2859238"/>
                  <a:pt x="0" y="2794925"/>
                  <a:pt x="0" y="2715590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BEBD2A-6043-364D-9EEE-D09E993A69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1200" y="2857500"/>
            <a:ext cx="3238498" cy="2859238"/>
          </a:xfrm>
          <a:custGeom>
            <a:avLst/>
            <a:gdLst>
              <a:gd name="connsiteX0" fmla="*/ 0 w 3238498"/>
              <a:gd name="connsiteY0" fmla="*/ 0 h 2859238"/>
              <a:gd name="connsiteX1" fmla="*/ 192898 w 3238498"/>
              <a:gd name="connsiteY1" fmla="*/ 0 h 2859238"/>
              <a:gd name="connsiteX2" fmla="*/ 3045600 w 3238498"/>
              <a:gd name="connsiteY2" fmla="*/ 0 h 2859238"/>
              <a:gd name="connsiteX3" fmla="*/ 3238498 w 3238498"/>
              <a:gd name="connsiteY3" fmla="*/ 0 h 2859238"/>
              <a:gd name="connsiteX4" fmla="*/ 3238498 w 3238498"/>
              <a:gd name="connsiteY4" fmla="*/ 2738835 h 2859238"/>
              <a:gd name="connsiteX5" fmla="*/ 3118095 w 3238498"/>
              <a:gd name="connsiteY5" fmla="*/ 2859238 h 2859238"/>
              <a:gd name="connsiteX6" fmla="*/ 2925197 w 3238498"/>
              <a:gd name="connsiteY6" fmla="*/ 2859238 h 2859238"/>
              <a:gd name="connsiteX7" fmla="*/ 313301 w 3238498"/>
              <a:gd name="connsiteY7" fmla="*/ 2859238 h 2859238"/>
              <a:gd name="connsiteX8" fmla="*/ 120403 w 3238498"/>
              <a:gd name="connsiteY8" fmla="*/ 2859238 h 2859238"/>
              <a:gd name="connsiteX9" fmla="*/ 0 w 3238498"/>
              <a:gd name="connsiteY9" fmla="*/ 2738835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8498" h="2859238">
                <a:moveTo>
                  <a:pt x="0" y="0"/>
                </a:moveTo>
                <a:lnTo>
                  <a:pt x="192898" y="0"/>
                </a:lnTo>
                <a:lnTo>
                  <a:pt x="3045600" y="0"/>
                </a:lnTo>
                <a:lnTo>
                  <a:pt x="3238498" y="0"/>
                </a:lnTo>
                <a:lnTo>
                  <a:pt x="3238498" y="2738835"/>
                </a:lnTo>
                <a:cubicBezTo>
                  <a:pt x="3238498" y="2805332"/>
                  <a:pt x="3184592" y="2859238"/>
                  <a:pt x="3118095" y="2859238"/>
                </a:cubicBezTo>
                <a:lnTo>
                  <a:pt x="2925197" y="2859238"/>
                </a:lnTo>
                <a:lnTo>
                  <a:pt x="313301" y="2859238"/>
                </a:lnTo>
                <a:lnTo>
                  <a:pt x="120403" y="2859238"/>
                </a:lnTo>
                <a:cubicBezTo>
                  <a:pt x="53906" y="2859238"/>
                  <a:pt x="0" y="2805332"/>
                  <a:pt x="0" y="2738835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6FBE1F8-0F6E-E149-B329-5EC57AF372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5"/>
            <a:ext cx="3241419" cy="1336675"/>
          </a:xfrm>
          <a:custGeom>
            <a:avLst/>
            <a:gdLst>
              <a:gd name="connsiteX0" fmla="*/ 128303 w 3241419"/>
              <a:gd name="connsiteY0" fmla="*/ 0 h 1336675"/>
              <a:gd name="connsiteX1" fmla="*/ 2097219 w 3241419"/>
              <a:gd name="connsiteY1" fmla="*/ 0 h 1336675"/>
              <a:gd name="connsiteX2" fmla="*/ 2920898 w 3241419"/>
              <a:gd name="connsiteY2" fmla="*/ 0 h 1336675"/>
              <a:gd name="connsiteX3" fmla="*/ 3113117 w 3241419"/>
              <a:gd name="connsiteY3" fmla="*/ 0 h 1336675"/>
              <a:gd name="connsiteX4" fmla="*/ 3241419 w 3241419"/>
              <a:gd name="connsiteY4" fmla="*/ 128151 h 1336675"/>
              <a:gd name="connsiteX5" fmla="*/ 3241419 w 3241419"/>
              <a:gd name="connsiteY5" fmla="*/ 324346 h 1336675"/>
              <a:gd name="connsiteX6" fmla="*/ 3240219 w 3241419"/>
              <a:gd name="connsiteY6" fmla="*/ 324346 h 1336675"/>
              <a:gd name="connsiteX7" fmla="*/ 3240219 w 3241419"/>
              <a:gd name="connsiteY7" fmla="*/ 1336675 h 1336675"/>
              <a:gd name="connsiteX8" fmla="*/ 3048000 w 3241419"/>
              <a:gd name="connsiteY8" fmla="*/ 1336675 h 1336675"/>
              <a:gd name="connsiteX9" fmla="*/ 2097219 w 3241419"/>
              <a:gd name="connsiteY9" fmla="*/ 1336675 h 1336675"/>
              <a:gd name="connsiteX10" fmla="*/ 0 w 3241419"/>
              <a:gd name="connsiteY10" fmla="*/ 1336675 h 1336675"/>
              <a:gd name="connsiteX11" fmla="*/ 0 w 3241419"/>
              <a:gd name="connsiteY11" fmla="*/ 324346 h 1336675"/>
              <a:gd name="connsiteX12" fmla="*/ 0 w 3241419"/>
              <a:gd name="connsiteY12" fmla="*/ 132556 h 1336675"/>
              <a:gd name="connsiteX13" fmla="*/ 0 w 3241419"/>
              <a:gd name="connsiteY13" fmla="*/ 128151 h 1336675"/>
              <a:gd name="connsiteX14" fmla="*/ 128303 w 3241419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419" h="1336675">
                <a:moveTo>
                  <a:pt x="128303" y="0"/>
                </a:moveTo>
                <a:lnTo>
                  <a:pt x="2097219" y="0"/>
                </a:lnTo>
                <a:lnTo>
                  <a:pt x="2920898" y="0"/>
                </a:lnTo>
                <a:lnTo>
                  <a:pt x="3113117" y="0"/>
                </a:lnTo>
                <a:cubicBezTo>
                  <a:pt x="3183976" y="0"/>
                  <a:pt x="3241419" y="57375"/>
                  <a:pt x="3241419" y="128151"/>
                </a:cubicBezTo>
                <a:lnTo>
                  <a:pt x="3241419" y="324346"/>
                </a:lnTo>
                <a:lnTo>
                  <a:pt x="3240219" y="324346"/>
                </a:lnTo>
                <a:lnTo>
                  <a:pt x="3240219" y="1336675"/>
                </a:lnTo>
                <a:lnTo>
                  <a:pt x="3048000" y="1336675"/>
                </a:lnTo>
                <a:lnTo>
                  <a:pt x="2097219" y="1336675"/>
                </a:lnTo>
                <a:lnTo>
                  <a:pt x="0" y="1336675"/>
                </a:lnTo>
                <a:lnTo>
                  <a:pt x="0" y="324346"/>
                </a:lnTo>
                <a:lnTo>
                  <a:pt x="0" y="13255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882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EDCD20A-EA39-8241-93C3-5ED12408DB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1000" y="1520825"/>
            <a:ext cx="3235581" cy="1336675"/>
          </a:xfrm>
          <a:custGeom>
            <a:avLst/>
            <a:gdLst>
              <a:gd name="connsiteX0" fmla="*/ 128303 w 3235581"/>
              <a:gd name="connsiteY0" fmla="*/ 0 h 1336675"/>
              <a:gd name="connsiteX1" fmla="*/ 2091381 w 3235581"/>
              <a:gd name="connsiteY1" fmla="*/ 0 h 1336675"/>
              <a:gd name="connsiteX2" fmla="*/ 2920898 w 3235581"/>
              <a:gd name="connsiteY2" fmla="*/ 0 h 1336675"/>
              <a:gd name="connsiteX3" fmla="*/ 3107279 w 3235581"/>
              <a:gd name="connsiteY3" fmla="*/ 0 h 1336675"/>
              <a:gd name="connsiteX4" fmla="*/ 3235581 w 3235581"/>
              <a:gd name="connsiteY4" fmla="*/ 128151 h 1336675"/>
              <a:gd name="connsiteX5" fmla="*/ 3235581 w 3235581"/>
              <a:gd name="connsiteY5" fmla="*/ 324346 h 1336675"/>
              <a:gd name="connsiteX6" fmla="*/ 3234381 w 3235581"/>
              <a:gd name="connsiteY6" fmla="*/ 324346 h 1336675"/>
              <a:gd name="connsiteX7" fmla="*/ 3234381 w 3235581"/>
              <a:gd name="connsiteY7" fmla="*/ 1336675 h 1336675"/>
              <a:gd name="connsiteX8" fmla="*/ 3049200 w 3235581"/>
              <a:gd name="connsiteY8" fmla="*/ 1336675 h 1336675"/>
              <a:gd name="connsiteX9" fmla="*/ 2091381 w 3235581"/>
              <a:gd name="connsiteY9" fmla="*/ 1336675 h 1336675"/>
              <a:gd name="connsiteX10" fmla="*/ 1200 w 3235581"/>
              <a:gd name="connsiteY10" fmla="*/ 1336675 h 1336675"/>
              <a:gd name="connsiteX11" fmla="*/ 1200 w 3235581"/>
              <a:gd name="connsiteY11" fmla="*/ 324346 h 1336675"/>
              <a:gd name="connsiteX12" fmla="*/ 0 w 3235581"/>
              <a:gd name="connsiteY12" fmla="*/ 324346 h 1336675"/>
              <a:gd name="connsiteX13" fmla="*/ 0 w 3235581"/>
              <a:gd name="connsiteY13" fmla="*/ 128151 h 1336675"/>
              <a:gd name="connsiteX14" fmla="*/ 128303 w 3235581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5581" h="1336675">
                <a:moveTo>
                  <a:pt x="128303" y="0"/>
                </a:moveTo>
                <a:lnTo>
                  <a:pt x="2091381" y="0"/>
                </a:lnTo>
                <a:lnTo>
                  <a:pt x="2920898" y="0"/>
                </a:lnTo>
                <a:lnTo>
                  <a:pt x="3107279" y="0"/>
                </a:lnTo>
                <a:cubicBezTo>
                  <a:pt x="3178138" y="0"/>
                  <a:pt x="3235581" y="57375"/>
                  <a:pt x="3235581" y="128151"/>
                </a:cubicBezTo>
                <a:lnTo>
                  <a:pt x="3235581" y="324346"/>
                </a:lnTo>
                <a:lnTo>
                  <a:pt x="3234381" y="324346"/>
                </a:lnTo>
                <a:lnTo>
                  <a:pt x="3234381" y="1336675"/>
                </a:lnTo>
                <a:lnTo>
                  <a:pt x="3049200" y="1336675"/>
                </a:lnTo>
                <a:lnTo>
                  <a:pt x="2091381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18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0509BDC-88B6-DF4F-9282-C17AE1DBE80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1336675"/>
          </a:xfrm>
          <a:custGeom>
            <a:avLst/>
            <a:gdLst>
              <a:gd name="connsiteX0" fmla="*/ 128302 w 3239698"/>
              <a:gd name="connsiteY0" fmla="*/ 0 h 1336675"/>
              <a:gd name="connsiteX1" fmla="*/ 2095498 w 3239698"/>
              <a:gd name="connsiteY1" fmla="*/ 0 h 1336675"/>
              <a:gd name="connsiteX2" fmla="*/ 2920898 w 3239698"/>
              <a:gd name="connsiteY2" fmla="*/ 0 h 1336675"/>
              <a:gd name="connsiteX3" fmla="*/ 3111396 w 3239698"/>
              <a:gd name="connsiteY3" fmla="*/ 0 h 1336675"/>
              <a:gd name="connsiteX4" fmla="*/ 3239698 w 3239698"/>
              <a:gd name="connsiteY4" fmla="*/ 128151 h 1336675"/>
              <a:gd name="connsiteX5" fmla="*/ 3239698 w 3239698"/>
              <a:gd name="connsiteY5" fmla="*/ 324346 h 1336675"/>
              <a:gd name="connsiteX6" fmla="*/ 3238498 w 3239698"/>
              <a:gd name="connsiteY6" fmla="*/ 324346 h 1336675"/>
              <a:gd name="connsiteX7" fmla="*/ 3238498 w 3239698"/>
              <a:gd name="connsiteY7" fmla="*/ 1336675 h 1336675"/>
              <a:gd name="connsiteX8" fmla="*/ 3049200 w 3239698"/>
              <a:gd name="connsiteY8" fmla="*/ 1336675 h 1336675"/>
              <a:gd name="connsiteX9" fmla="*/ 2095498 w 3239698"/>
              <a:gd name="connsiteY9" fmla="*/ 1336675 h 1336675"/>
              <a:gd name="connsiteX10" fmla="*/ 1200 w 3239698"/>
              <a:gd name="connsiteY10" fmla="*/ 1336675 h 1336675"/>
              <a:gd name="connsiteX11" fmla="*/ 1200 w 3239698"/>
              <a:gd name="connsiteY11" fmla="*/ 324346 h 1336675"/>
              <a:gd name="connsiteX12" fmla="*/ 0 w 3239698"/>
              <a:gd name="connsiteY12" fmla="*/ 324346 h 1336675"/>
              <a:gd name="connsiteX13" fmla="*/ 0 w 3239698"/>
              <a:gd name="connsiteY13" fmla="*/ 128151 h 1336675"/>
              <a:gd name="connsiteX14" fmla="*/ 128302 w 3239698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9698" h="13366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336675"/>
                </a:lnTo>
                <a:lnTo>
                  <a:pt x="3049200" y="1336675"/>
                </a:lnTo>
                <a:lnTo>
                  <a:pt x="2095498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47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90944-A655-AC42-A82C-35838181927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1998" y="1520825"/>
            <a:ext cx="3241420" cy="4194175"/>
          </a:xfrm>
          <a:custGeom>
            <a:avLst/>
            <a:gdLst>
              <a:gd name="connsiteX0" fmla="*/ 128304 w 3241420"/>
              <a:gd name="connsiteY0" fmla="*/ 0 h 4194175"/>
              <a:gd name="connsiteX1" fmla="*/ 2097220 w 3241420"/>
              <a:gd name="connsiteY1" fmla="*/ 0 h 4194175"/>
              <a:gd name="connsiteX2" fmla="*/ 2920899 w 3241420"/>
              <a:gd name="connsiteY2" fmla="*/ 0 h 4194175"/>
              <a:gd name="connsiteX3" fmla="*/ 3113118 w 3241420"/>
              <a:gd name="connsiteY3" fmla="*/ 0 h 4194175"/>
              <a:gd name="connsiteX4" fmla="*/ 3241420 w 3241420"/>
              <a:gd name="connsiteY4" fmla="*/ 128151 h 4194175"/>
              <a:gd name="connsiteX5" fmla="*/ 3241420 w 3241420"/>
              <a:gd name="connsiteY5" fmla="*/ 324346 h 4194175"/>
              <a:gd name="connsiteX6" fmla="*/ 3240220 w 3241420"/>
              <a:gd name="connsiteY6" fmla="*/ 324346 h 4194175"/>
              <a:gd name="connsiteX7" fmla="*/ 3240220 w 3241420"/>
              <a:gd name="connsiteY7" fmla="*/ 1146174 h 4194175"/>
              <a:gd name="connsiteX8" fmla="*/ 3241419 w 3241420"/>
              <a:gd name="connsiteY8" fmla="*/ 1146174 h 4194175"/>
              <a:gd name="connsiteX9" fmla="*/ 3241419 w 3241420"/>
              <a:gd name="connsiteY9" fmla="*/ 2857500 h 4194175"/>
              <a:gd name="connsiteX10" fmla="*/ 3241420 w 3241420"/>
              <a:gd name="connsiteY10" fmla="*/ 2857500 h 4194175"/>
              <a:gd name="connsiteX11" fmla="*/ 3241420 w 3241420"/>
              <a:gd name="connsiteY11" fmla="*/ 3869829 h 4194175"/>
              <a:gd name="connsiteX12" fmla="*/ 3241420 w 3241420"/>
              <a:gd name="connsiteY12" fmla="*/ 4061619 h 4194175"/>
              <a:gd name="connsiteX13" fmla="*/ 3241420 w 3241420"/>
              <a:gd name="connsiteY13" fmla="*/ 4066024 h 4194175"/>
              <a:gd name="connsiteX14" fmla="*/ 3113117 w 3241420"/>
              <a:gd name="connsiteY14" fmla="*/ 4194175 h 4194175"/>
              <a:gd name="connsiteX15" fmla="*/ 1144201 w 3241420"/>
              <a:gd name="connsiteY15" fmla="*/ 4194175 h 4194175"/>
              <a:gd name="connsiteX16" fmla="*/ 320522 w 3241420"/>
              <a:gd name="connsiteY16" fmla="*/ 4194175 h 4194175"/>
              <a:gd name="connsiteX17" fmla="*/ 128303 w 3241420"/>
              <a:gd name="connsiteY17" fmla="*/ 4194175 h 4194175"/>
              <a:gd name="connsiteX18" fmla="*/ 1 w 3241420"/>
              <a:gd name="connsiteY18" fmla="*/ 4066024 h 4194175"/>
              <a:gd name="connsiteX19" fmla="*/ 1 w 3241420"/>
              <a:gd name="connsiteY19" fmla="*/ 3869829 h 4194175"/>
              <a:gd name="connsiteX20" fmla="*/ 1201 w 3241420"/>
              <a:gd name="connsiteY20" fmla="*/ 3869829 h 4194175"/>
              <a:gd name="connsiteX21" fmla="*/ 1201 w 3241420"/>
              <a:gd name="connsiteY21" fmla="*/ 3311154 h 4194175"/>
              <a:gd name="connsiteX22" fmla="*/ 0 w 3241420"/>
              <a:gd name="connsiteY22" fmla="*/ 3300562 h 4194175"/>
              <a:gd name="connsiteX23" fmla="*/ 0 w 3241420"/>
              <a:gd name="connsiteY23" fmla="*/ 2950813 h 4194175"/>
              <a:gd name="connsiteX24" fmla="*/ 1200 w 3241420"/>
              <a:gd name="connsiteY24" fmla="*/ 2950813 h 4194175"/>
              <a:gd name="connsiteX25" fmla="*/ 1200 w 3241420"/>
              <a:gd name="connsiteY25" fmla="*/ 1336675 h 4194175"/>
              <a:gd name="connsiteX26" fmla="*/ 1 w 3241420"/>
              <a:gd name="connsiteY26" fmla="*/ 1336675 h 4194175"/>
              <a:gd name="connsiteX27" fmla="*/ 1 w 3241420"/>
              <a:gd name="connsiteY27" fmla="*/ 324346 h 4194175"/>
              <a:gd name="connsiteX28" fmla="*/ 1 w 3241420"/>
              <a:gd name="connsiteY28" fmla="*/ 132556 h 4194175"/>
              <a:gd name="connsiteX29" fmla="*/ 1 w 3241420"/>
              <a:gd name="connsiteY29" fmla="*/ 128151 h 4194175"/>
              <a:gd name="connsiteX30" fmla="*/ 128304 w 3241420"/>
              <a:gd name="connsiteY30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41420" h="4194175">
                <a:moveTo>
                  <a:pt x="128304" y="0"/>
                </a:moveTo>
                <a:lnTo>
                  <a:pt x="2097220" y="0"/>
                </a:lnTo>
                <a:lnTo>
                  <a:pt x="2920899" y="0"/>
                </a:lnTo>
                <a:lnTo>
                  <a:pt x="3113118" y="0"/>
                </a:lnTo>
                <a:cubicBezTo>
                  <a:pt x="3183977" y="0"/>
                  <a:pt x="3241420" y="57375"/>
                  <a:pt x="3241420" y="128151"/>
                </a:cubicBezTo>
                <a:lnTo>
                  <a:pt x="3241420" y="324346"/>
                </a:lnTo>
                <a:lnTo>
                  <a:pt x="3240220" y="324346"/>
                </a:lnTo>
                <a:lnTo>
                  <a:pt x="3240220" y="1146174"/>
                </a:lnTo>
                <a:lnTo>
                  <a:pt x="3241419" y="1146174"/>
                </a:lnTo>
                <a:lnTo>
                  <a:pt x="3241419" y="2857500"/>
                </a:lnTo>
                <a:lnTo>
                  <a:pt x="3241420" y="2857500"/>
                </a:lnTo>
                <a:lnTo>
                  <a:pt x="3241420" y="3869829"/>
                </a:lnTo>
                <a:lnTo>
                  <a:pt x="3241420" y="4061619"/>
                </a:lnTo>
                <a:lnTo>
                  <a:pt x="3241420" y="4066024"/>
                </a:lnTo>
                <a:cubicBezTo>
                  <a:pt x="3241420" y="4136800"/>
                  <a:pt x="3183977" y="4194175"/>
                  <a:pt x="3113117" y="4194175"/>
                </a:cubicBezTo>
                <a:lnTo>
                  <a:pt x="1144201" y="4194175"/>
                </a:lnTo>
                <a:lnTo>
                  <a:pt x="320522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336675"/>
                </a:lnTo>
                <a:lnTo>
                  <a:pt x="1" y="1336675"/>
                </a:lnTo>
                <a:lnTo>
                  <a:pt x="1" y="324346"/>
                </a:lnTo>
                <a:lnTo>
                  <a:pt x="1" y="13255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216000" tIns="792000" anchor="t" anchorCtr="0">
            <a:noAutofit/>
          </a:bodyPr>
          <a:lstStyle>
            <a:lvl1pPr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  <a:lvl2pPr marL="172800" indent="-172800">
              <a:buFont typeface="Wingdings" pitchFamily="2" charset="2"/>
              <a:buChar char="§"/>
              <a:defRPr sz="12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64E6D1BD-FEAC-BA42-BDA1-F9D43F97CE1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3918" y="1520825"/>
            <a:ext cx="3235582" cy="4194175"/>
          </a:xfrm>
          <a:custGeom>
            <a:avLst/>
            <a:gdLst>
              <a:gd name="connsiteX0" fmla="*/ 128304 w 3235582"/>
              <a:gd name="connsiteY0" fmla="*/ 0 h 4194175"/>
              <a:gd name="connsiteX1" fmla="*/ 2091382 w 3235582"/>
              <a:gd name="connsiteY1" fmla="*/ 0 h 4194175"/>
              <a:gd name="connsiteX2" fmla="*/ 2920899 w 3235582"/>
              <a:gd name="connsiteY2" fmla="*/ 0 h 4194175"/>
              <a:gd name="connsiteX3" fmla="*/ 3107280 w 3235582"/>
              <a:gd name="connsiteY3" fmla="*/ 0 h 4194175"/>
              <a:gd name="connsiteX4" fmla="*/ 3235582 w 3235582"/>
              <a:gd name="connsiteY4" fmla="*/ 128151 h 4194175"/>
              <a:gd name="connsiteX5" fmla="*/ 3235582 w 3235582"/>
              <a:gd name="connsiteY5" fmla="*/ 324346 h 4194175"/>
              <a:gd name="connsiteX6" fmla="*/ 3234382 w 3235582"/>
              <a:gd name="connsiteY6" fmla="*/ 324346 h 4194175"/>
              <a:gd name="connsiteX7" fmla="*/ 3234382 w 3235582"/>
              <a:gd name="connsiteY7" fmla="*/ 1336675 h 4194175"/>
              <a:gd name="connsiteX8" fmla="*/ 3234381 w 3235582"/>
              <a:gd name="connsiteY8" fmla="*/ 1336675 h 4194175"/>
              <a:gd name="connsiteX9" fmla="*/ 3234381 w 3235582"/>
              <a:gd name="connsiteY9" fmla="*/ 2857500 h 4194175"/>
              <a:gd name="connsiteX10" fmla="*/ 3234382 w 3235582"/>
              <a:gd name="connsiteY10" fmla="*/ 2857500 h 4194175"/>
              <a:gd name="connsiteX11" fmla="*/ 3234382 w 3235582"/>
              <a:gd name="connsiteY11" fmla="*/ 2950813 h 4194175"/>
              <a:gd name="connsiteX12" fmla="*/ 3235581 w 3235582"/>
              <a:gd name="connsiteY12" fmla="*/ 2950813 h 4194175"/>
              <a:gd name="connsiteX13" fmla="*/ 3235581 w 3235582"/>
              <a:gd name="connsiteY13" fmla="*/ 3300562 h 4194175"/>
              <a:gd name="connsiteX14" fmla="*/ 3234382 w 3235582"/>
              <a:gd name="connsiteY14" fmla="*/ 3311137 h 4194175"/>
              <a:gd name="connsiteX15" fmla="*/ 3234382 w 3235582"/>
              <a:gd name="connsiteY15" fmla="*/ 3869829 h 4194175"/>
              <a:gd name="connsiteX16" fmla="*/ 3235582 w 3235582"/>
              <a:gd name="connsiteY16" fmla="*/ 3869829 h 4194175"/>
              <a:gd name="connsiteX17" fmla="*/ 3235582 w 3235582"/>
              <a:gd name="connsiteY17" fmla="*/ 4066024 h 4194175"/>
              <a:gd name="connsiteX18" fmla="*/ 3107279 w 3235582"/>
              <a:gd name="connsiteY18" fmla="*/ 4194175 h 4194175"/>
              <a:gd name="connsiteX19" fmla="*/ 1144201 w 3235582"/>
              <a:gd name="connsiteY19" fmla="*/ 4194175 h 4194175"/>
              <a:gd name="connsiteX20" fmla="*/ 314684 w 3235582"/>
              <a:gd name="connsiteY20" fmla="*/ 4194175 h 4194175"/>
              <a:gd name="connsiteX21" fmla="*/ 128303 w 3235582"/>
              <a:gd name="connsiteY21" fmla="*/ 4194175 h 4194175"/>
              <a:gd name="connsiteX22" fmla="*/ 1 w 3235582"/>
              <a:gd name="connsiteY22" fmla="*/ 4066024 h 4194175"/>
              <a:gd name="connsiteX23" fmla="*/ 1 w 3235582"/>
              <a:gd name="connsiteY23" fmla="*/ 3869829 h 4194175"/>
              <a:gd name="connsiteX24" fmla="*/ 1201 w 3235582"/>
              <a:gd name="connsiteY24" fmla="*/ 3869829 h 4194175"/>
              <a:gd name="connsiteX25" fmla="*/ 1201 w 3235582"/>
              <a:gd name="connsiteY25" fmla="*/ 3311154 h 4194175"/>
              <a:gd name="connsiteX26" fmla="*/ 0 w 3235582"/>
              <a:gd name="connsiteY26" fmla="*/ 3300562 h 4194175"/>
              <a:gd name="connsiteX27" fmla="*/ 0 w 3235582"/>
              <a:gd name="connsiteY27" fmla="*/ 2950813 h 4194175"/>
              <a:gd name="connsiteX28" fmla="*/ 1200 w 3235582"/>
              <a:gd name="connsiteY28" fmla="*/ 2950813 h 4194175"/>
              <a:gd name="connsiteX29" fmla="*/ 1200 w 3235582"/>
              <a:gd name="connsiteY29" fmla="*/ 1146174 h 4194175"/>
              <a:gd name="connsiteX30" fmla="*/ 1201 w 3235582"/>
              <a:gd name="connsiteY30" fmla="*/ 1146174 h 4194175"/>
              <a:gd name="connsiteX31" fmla="*/ 1201 w 3235582"/>
              <a:gd name="connsiteY31" fmla="*/ 324346 h 4194175"/>
              <a:gd name="connsiteX32" fmla="*/ 1 w 3235582"/>
              <a:gd name="connsiteY32" fmla="*/ 324346 h 4194175"/>
              <a:gd name="connsiteX33" fmla="*/ 1 w 3235582"/>
              <a:gd name="connsiteY33" fmla="*/ 128151 h 4194175"/>
              <a:gd name="connsiteX34" fmla="*/ 128304 w 3235582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5582" h="4194175">
                <a:moveTo>
                  <a:pt x="128304" y="0"/>
                </a:moveTo>
                <a:lnTo>
                  <a:pt x="2091382" y="0"/>
                </a:lnTo>
                <a:lnTo>
                  <a:pt x="2920899" y="0"/>
                </a:lnTo>
                <a:lnTo>
                  <a:pt x="3107280" y="0"/>
                </a:lnTo>
                <a:cubicBezTo>
                  <a:pt x="3178139" y="0"/>
                  <a:pt x="3235582" y="57375"/>
                  <a:pt x="3235582" y="128151"/>
                </a:cubicBezTo>
                <a:lnTo>
                  <a:pt x="3235582" y="324346"/>
                </a:lnTo>
                <a:lnTo>
                  <a:pt x="3234382" y="324346"/>
                </a:lnTo>
                <a:lnTo>
                  <a:pt x="3234382" y="1336675"/>
                </a:lnTo>
                <a:lnTo>
                  <a:pt x="3234381" y="1336675"/>
                </a:lnTo>
                <a:lnTo>
                  <a:pt x="3234381" y="2857500"/>
                </a:lnTo>
                <a:lnTo>
                  <a:pt x="3234382" y="2857500"/>
                </a:lnTo>
                <a:lnTo>
                  <a:pt x="3234382" y="2950813"/>
                </a:lnTo>
                <a:lnTo>
                  <a:pt x="3235581" y="2950813"/>
                </a:lnTo>
                <a:lnTo>
                  <a:pt x="3235581" y="3300562"/>
                </a:lnTo>
                <a:lnTo>
                  <a:pt x="3234382" y="3311137"/>
                </a:lnTo>
                <a:lnTo>
                  <a:pt x="3234382" y="3869829"/>
                </a:lnTo>
                <a:lnTo>
                  <a:pt x="3235582" y="3869829"/>
                </a:lnTo>
                <a:lnTo>
                  <a:pt x="3235582" y="4066024"/>
                </a:lnTo>
                <a:cubicBezTo>
                  <a:pt x="3235582" y="4136800"/>
                  <a:pt x="3178139" y="4194175"/>
                  <a:pt x="3107279" y="4194175"/>
                </a:cubicBezTo>
                <a:lnTo>
                  <a:pt x="1144201" y="4194175"/>
                </a:lnTo>
                <a:lnTo>
                  <a:pt x="314684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146174"/>
                </a:lnTo>
                <a:lnTo>
                  <a:pt x="1201" y="1146174"/>
                </a:lnTo>
                <a:lnTo>
                  <a:pt x="1201" y="324346"/>
                </a:lnTo>
                <a:lnTo>
                  <a:pt x="1" y="32434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2410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6811B1-A5BA-8240-AD2C-6C70E4C9CCEA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4194175"/>
          </a:xfrm>
          <a:custGeom>
            <a:avLst/>
            <a:gdLst>
              <a:gd name="connsiteX0" fmla="*/ 128302 w 3239698"/>
              <a:gd name="connsiteY0" fmla="*/ 0 h 4194175"/>
              <a:gd name="connsiteX1" fmla="*/ 2095498 w 3239698"/>
              <a:gd name="connsiteY1" fmla="*/ 0 h 4194175"/>
              <a:gd name="connsiteX2" fmla="*/ 2920898 w 3239698"/>
              <a:gd name="connsiteY2" fmla="*/ 0 h 4194175"/>
              <a:gd name="connsiteX3" fmla="*/ 3111396 w 3239698"/>
              <a:gd name="connsiteY3" fmla="*/ 0 h 4194175"/>
              <a:gd name="connsiteX4" fmla="*/ 3239698 w 3239698"/>
              <a:gd name="connsiteY4" fmla="*/ 128151 h 4194175"/>
              <a:gd name="connsiteX5" fmla="*/ 3239698 w 3239698"/>
              <a:gd name="connsiteY5" fmla="*/ 324346 h 4194175"/>
              <a:gd name="connsiteX6" fmla="*/ 3238498 w 3239698"/>
              <a:gd name="connsiteY6" fmla="*/ 324346 h 4194175"/>
              <a:gd name="connsiteX7" fmla="*/ 3238498 w 3239698"/>
              <a:gd name="connsiteY7" fmla="*/ 1146174 h 4194175"/>
              <a:gd name="connsiteX8" fmla="*/ 3238498 w 3239698"/>
              <a:gd name="connsiteY8" fmla="*/ 1336675 h 4194175"/>
              <a:gd name="connsiteX9" fmla="*/ 3238498 w 3239698"/>
              <a:gd name="connsiteY9" fmla="*/ 2857500 h 4194175"/>
              <a:gd name="connsiteX10" fmla="*/ 3238498 w 3239698"/>
              <a:gd name="connsiteY10" fmla="*/ 2950813 h 4194175"/>
              <a:gd name="connsiteX11" fmla="*/ 3239698 w 3239698"/>
              <a:gd name="connsiteY11" fmla="*/ 2950813 h 4194175"/>
              <a:gd name="connsiteX12" fmla="*/ 3239698 w 3239698"/>
              <a:gd name="connsiteY12" fmla="*/ 3300562 h 4194175"/>
              <a:gd name="connsiteX13" fmla="*/ 3238498 w 3239698"/>
              <a:gd name="connsiteY13" fmla="*/ 3311145 h 4194175"/>
              <a:gd name="connsiteX14" fmla="*/ 3238498 w 3239698"/>
              <a:gd name="connsiteY14" fmla="*/ 3869829 h 4194175"/>
              <a:gd name="connsiteX15" fmla="*/ 3239698 w 3239698"/>
              <a:gd name="connsiteY15" fmla="*/ 3869829 h 4194175"/>
              <a:gd name="connsiteX16" fmla="*/ 3239698 w 3239698"/>
              <a:gd name="connsiteY16" fmla="*/ 4066024 h 4194175"/>
              <a:gd name="connsiteX17" fmla="*/ 3111396 w 3239698"/>
              <a:gd name="connsiteY17" fmla="*/ 4194175 h 4194175"/>
              <a:gd name="connsiteX18" fmla="*/ 1144200 w 3239698"/>
              <a:gd name="connsiteY18" fmla="*/ 4194175 h 4194175"/>
              <a:gd name="connsiteX19" fmla="*/ 318800 w 3239698"/>
              <a:gd name="connsiteY19" fmla="*/ 4194175 h 4194175"/>
              <a:gd name="connsiteX20" fmla="*/ 128302 w 3239698"/>
              <a:gd name="connsiteY20" fmla="*/ 4194175 h 4194175"/>
              <a:gd name="connsiteX21" fmla="*/ 0 w 3239698"/>
              <a:gd name="connsiteY21" fmla="*/ 4066024 h 4194175"/>
              <a:gd name="connsiteX22" fmla="*/ 0 w 3239698"/>
              <a:gd name="connsiteY22" fmla="*/ 3869829 h 4194175"/>
              <a:gd name="connsiteX23" fmla="*/ 1200 w 3239698"/>
              <a:gd name="connsiteY23" fmla="*/ 3869829 h 4194175"/>
              <a:gd name="connsiteX24" fmla="*/ 1200 w 3239698"/>
              <a:gd name="connsiteY24" fmla="*/ 3311145 h 4194175"/>
              <a:gd name="connsiteX25" fmla="*/ 0 w 3239698"/>
              <a:gd name="connsiteY25" fmla="*/ 3300562 h 4194175"/>
              <a:gd name="connsiteX26" fmla="*/ 0 w 3239698"/>
              <a:gd name="connsiteY26" fmla="*/ 2950813 h 4194175"/>
              <a:gd name="connsiteX27" fmla="*/ 1200 w 3239698"/>
              <a:gd name="connsiteY27" fmla="*/ 2950813 h 4194175"/>
              <a:gd name="connsiteX28" fmla="*/ 1200 w 3239698"/>
              <a:gd name="connsiteY28" fmla="*/ 2857500 h 4194175"/>
              <a:gd name="connsiteX29" fmla="*/ 1200 w 3239698"/>
              <a:gd name="connsiteY29" fmla="*/ 1336675 h 4194175"/>
              <a:gd name="connsiteX30" fmla="*/ 1200 w 3239698"/>
              <a:gd name="connsiteY30" fmla="*/ 1146174 h 4194175"/>
              <a:gd name="connsiteX31" fmla="*/ 1200 w 3239698"/>
              <a:gd name="connsiteY31" fmla="*/ 324346 h 4194175"/>
              <a:gd name="connsiteX32" fmla="*/ 0 w 3239698"/>
              <a:gd name="connsiteY32" fmla="*/ 324346 h 4194175"/>
              <a:gd name="connsiteX33" fmla="*/ 0 w 3239698"/>
              <a:gd name="connsiteY33" fmla="*/ 128151 h 4194175"/>
              <a:gd name="connsiteX34" fmla="*/ 128302 w 3239698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9698" h="41941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146174"/>
                </a:lnTo>
                <a:lnTo>
                  <a:pt x="3238498" y="1336675"/>
                </a:lnTo>
                <a:lnTo>
                  <a:pt x="3238498" y="2857500"/>
                </a:lnTo>
                <a:lnTo>
                  <a:pt x="3238498" y="2950813"/>
                </a:lnTo>
                <a:lnTo>
                  <a:pt x="3239698" y="2950813"/>
                </a:lnTo>
                <a:lnTo>
                  <a:pt x="3239698" y="3300562"/>
                </a:lnTo>
                <a:lnTo>
                  <a:pt x="3238498" y="3311145"/>
                </a:lnTo>
                <a:lnTo>
                  <a:pt x="3238498" y="3869829"/>
                </a:lnTo>
                <a:lnTo>
                  <a:pt x="3239698" y="3869829"/>
                </a:lnTo>
                <a:lnTo>
                  <a:pt x="3239698" y="4066024"/>
                </a:lnTo>
                <a:cubicBezTo>
                  <a:pt x="3239698" y="4136800"/>
                  <a:pt x="3182255" y="4194175"/>
                  <a:pt x="3111396" y="4194175"/>
                </a:cubicBezTo>
                <a:lnTo>
                  <a:pt x="1144200" y="4194175"/>
                </a:lnTo>
                <a:lnTo>
                  <a:pt x="318800" y="4194175"/>
                </a:lnTo>
                <a:lnTo>
                  <a:pt x="128302" y="4194175"/>
                </a:lnTo>
                <a:cubicBezTo>
                  <a:pt x="57443" y="4194175"/>
                  <a:pt x="0" y="4136800"/>
                  <a:pt x="0" y="4066024"/>
                </a:cubicBezTo>
                <a:lnTo>
                  <a:pt x="0" y="3869829"/>
                </a:lnTo>
                <a:lnTo>
                  <a:pt x="1200" y="3869829"/>
                </a:lnTo>
                <a:lnTo>
                  <a:pt x="1200" y="3311145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2857500"/>
                </a:lnTo>
                <a:lnTo>
                  <a:pt x="1200" y="1336675"/>
                </a:lnTo>
                <a:lnTo>
                  <a:pt x="1200" y="1146174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ru-RU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501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0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700" y="3238501"/>
            <a:ext cx="34236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815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8202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000" y="3238500"/>
            <a:ext cx="34236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00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story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9599" y="1520825"/>
            <a:ext cx="34272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8800" y="3238501"/>
            <a:ext cx="34272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788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34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9599" y="3238500"/>
            <a:ext cx="34272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72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EFDFD8BD-93BC-EB4F-BABE-DBF6545056F0}"/>
              </a:ext>
            </a:extLst>
          </p:cNvPr>
          <p:cNvGrpSpPr/>
          <p:nvPr userDrawn="1"/>
        </p:nvGrpSpPr>
        <p:grpSpPr>
          <a:xfrm>
            <a:off x="0" y="0"/>
            <a:ext cx="381000" cy="6858000"/>
            <a:chOff x="0" y="0"/>
            <a:chExt cx="381000" cy="6858000"/>
          </a:xfrm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FFED65D-5AB0-0549-9457-BCD403ABACCC}"/>
                </a:ext>
              </a:extLst>
            </p:cNvPr>
            <p:cNvSpPr/>
            <p:nvPr/>
          </p:nvSpPr>
          <p:spPr>
            <a:xfrm>
              <a:off x="0" y="0"/>
              <a:ext cx="381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5" name="Graphic 17">
              <a:extLst>
                <a:ext uri="{FF2B5EF4-FFF2-40B4-BE49-F238E27FC236}">
                  <a16:creationId xmlns:a16="http://schemas.microsoft.com/office/drawing/2014/main" id="{B106E481-BC52-084B-BD16-EC69B340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5" y="74735"/>
              <a:ext cx="231530" cy="23153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937329-A5D2-234C-A6B7-B52D8D7DC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99" y="6097737"/>
            <a:ext cx="3619501" cy="37941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Font typeface="+mj-lt"/>
              <a:buNone/>
              <a:defRPr lang="en-US" sz="9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788A0-C0CF-5B46-8795-BF39F49B4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7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BFFCDC6-7B1A-A14E-8928-E580EDB1A4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B10214-E834-1748-9DB8-0CD9837F3D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14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08198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83ECDA-566B-F24D-98DD-1C4365DA0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08198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EC833233-3071-AC4C-A5B5-417AD6FFCB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93213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68485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D254B8-4B10-A944-B612-D7C362B52D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68485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D90E1C47-7EC1-9343-B38E-C0B066C9D8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53500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0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FBDA0-1F28-8F4E-8563-AAB4CBBC1C90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62000" y="1520826"/>
            <a:ext cx="2478452" cy="3813174"/>
          </a:xfrm>
          <a:custGeom>
            <a:avLst/>
            <a:gdLst>
              <a:gd name="connsiteX0" fmla="*/ 128302 w 2478452"/>
              <a:gd name="connsiteY0" fmla="*/ 0 h 3813174"/>
              <a:gd name="connsiteX1" fmla="*/ 1001604 w 2478452"/>
              <a:gd name="connsiteY1" fmla="*/ 0 h 3813174"/>
              <a:gd name="connsiteX2" fmla="*/ 1476847 w 2478452"/>
              <a:gd name="connsiteY2" fmla="*/ 0 h 3813174"/>
              <a:gd name="connsiteX3" fmla="*/ 2350149 w 2478452"/>
              <a:gd name="connsiteY3" fmla="*/ 0 h 3813174"/>
              <a:gd name="connsiteX4" fmla="*/ 2478451 w 2478452"/>
              <a:gd name="connsiteY4" fmla="*/ 128151 h 3813174"/>
              <a:gd name="connsiteX5" fmla="*/ 2478451 w 2478452"/>
              <a:gd name="connsiteY5" fmla="*/ 137290 h 3813174"/>
              <a:gd name="connsiteX6" fmla="*/ 2478452 w 2478452"/>
              <a:gd name="connsiteY6" fmla="*/ 137290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85986 h 3813174"/>
              <a:gd name="connsiteX10" fmla="*/ 2476500 w 2478452"/>
              <a:gd name="connsiteY10" fmla="*/ 3675456 h 3813174"/>
              <a:gd name="connsiteX11" fmla="*/ 2338782 w 2478452"/>
              <a:gd name="connsiteY11" fmla="*/ 3813174 h 3813174"/>
              <a:gd name="connsiteX12" fmla="*/ 137718 w 2478452"/>
              <a:gd name="connsiteY12" fmla="*/ 3813174 h 3813174"/>
              <a:gd name="connsiteX13" fmla="*/ 0 w 2478452"/>
              <a:gd name="connsiteY13" fmla="*/ 3675456 h 3813174"/>
              <a:gd name="connsiteX14" fmla="*/ 0 w 2478452"/>
              <a:gd name="connsiteY14" fmla="*/ 3485986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324346 h 3813174"/>
              <a:gd name="connsiteX18" fmla="*/ 0 w 2478452"/>
              <a:gd name="connsiteY18" fmla="*/ 137290 h 3813174"/>
              <a:gd name="connsiteX19" fmla="*/ 0 w 2478452"/>
              <a:gd name="connsiteY19" fmla="*/ 128151 h 3813174"/>
              <a:gd name="connsiteX20" fmla="*/ 128302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85986"/>
                </a:lnTo>
                <a:lnTo>
                  <a:pt x="2476500" y="3675456"/>
                </a:lnTo>
                <a:cubicBezTo>
                  <a:pt x="2476500" y="3751516"/>
                  <a:pt x="2414842" y="3813174"/>
                  <a:pt x="2338782" y="3813174"/>
                </a:cubicBezTo>
                <a:lnTo>
                  <a:pt x="137718" y="3813174"/>
                </a:lnTo>
                <a:cubicBezTo>
                  <a:pt x="61658" y="3813174"/>
                  <a:pt x="0" y="3751516"/>
                  <a:pt x="0" y="3675456"/>
                </a:cubicBezTo>
                <a:lnTo>
                  <a:pt x="0" y="3485986"/>
                </a:lnTo>
                <a:lnTo>
                  <a:pt x="0" y="1086904"/>
                </a:lnTo>
                <a:lnTo>
                  <a:pt x="0" y="89743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6C813D7-A1A9-AF4F-A934-2062742B340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36208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500003 h 3813174"/>
              <a:gd name="connsiteX10" fmla="*/ 2476500 w 2478452"/>
              <a:gd name="connsiteY10" fmla="*/ 3689473 h 3813174"/>
              <a:gd name="connsiteX11" fmla="*/ 2352799 w 2478452"/>
              <a:gd name="connsiteY11" fmla="*/ 3813174 h 3813174"/>
              <a:gd name="connsiteX12" fmla="*/ 123701 w 2478452"/>
              <a:gd name="connsiteY12" fmla="*/ 3813174 h 3813174"/>
              <a:gd name="connsiteX13" fmla="*/ 0 w 2478452"/>
              <a:gd name="connsiteY13" fmla="*/ 3689473 h 3813174"/>
              <a:gd name="connsiteX14" fmla="*/ 0 w 2478452"/>
              <a:gd name="connsiteY14" fmla="*/ 3500003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500003"/>
                </a:lnTo>
                <a:lnTo>
                  <a:pt x="2476500" y="3689473"/>
                </a:lnTo>
                <a:cubicBezTo>
                  <a:pt x="2476500" y="3757791"/>
                  <a:pt x="2421117" y="3813174"/>
                  <a:pt x="2352799" y="3813174"/>
                </a:cubicBezTo>
                <a:lnTo>
                  <a:pt x="123701" y="3813174"/>
                </a:lnTo>
                <a:cubicBezTo>
                  <a:pt x="55383" y="3813174"/>
                  <a:pt x="0" y="3757791"/>
                  <a:pt x="0" y="3689473"/>
                </a:cubicBezTo>
                <a:lnTo>
                  <a:pt x="0" y="3500003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4680C6-9F3C-2A41-878D-87FBD2D483C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96000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B98083D-3418-9E4D-8839-E4B1717EC19F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755792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4A7075C0-E044-BF45-A0C5-A0AB8C3552C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BF6C57-F5E3-A743-9F85-41D89E1EBF1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621452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C29040D5-B3CA-234B-B359-179421D95DD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334255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4010E7BE-EB3C-FB4F-90B8-C7D492F5A07F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986839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837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0C0BDC-2326-C342-A268-BCB330DC8F0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6386FD-62DF-AD42-9177-C3D8AF59C4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658AED-E294-2343-ACC5-C4EE927BF08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106297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DEB9C7-2BF5-8D43-ACB2-F1512B1035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778553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33F92EC-DD41-7F47-919F-C6C35669786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78553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94AD9BD-4196-EE44-B110-D58F17EC48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297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F12DB0-A3AD-DC49-BC83-002DE237BC1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32304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F06F81B-D57A-D340-B9D5-5C5A0750B8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2000" y="1520826"/>
            <a:ext cx="2478452" cy="1344625"/>
          </a:xfrm>
          <a:custGeom>
            <a:avLst/>
            <a:gdLst>
              <a:gd name="connsiteX0" fmla="*/ 128302 w 2478452"/>
              <a:gd name="connsiteY0" fmla="*/ 0 h 1344625"/>
              <a:gd name="connsiteX1" fmla="*/ 1001604 w 2478452"/>
              <a:gd name="connsiteY1" fmla="*/ 0 h 1344625"/>
              <a:gd name="connsiteX2" fmla="*/ 1476847 w 2478452"/>
              <a:gd name="connsiteY2" fmla="*/ 0 h 1344625"/>
              <a:gd name="connsiteX3" fmla="*/ 2350149 w 2478452"/>
              <a:gd name="connsiteY3" fmla="*/ 0 h 1344625"/>
              <a:gd name="connsiteX4" fmla="*/ 2478451 w 2478452"/>
              <a:gd name="connsiteY4" fmla="*/ 128151 h 1344625"/>
              <a:gd name="connsiteX5" fmla="*/ 2478451 w 2478452"/>
              <a:gd name="connsiteY5" fmla="*/ 137290 h 1344625"/>
              <a:gd name="connsiteX6" fmla="*/ 2478452 w 2478452"/>
              <a:gd name="connsiteY6" fmla="*/ 137290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324346 h 1344625"/>
              <a:gd name="connsiteX17" fmla="*/ 0 w 2478452"/>
              <a:gd name="connsiteY17" fmla="*/ 137290 h 1344625"/>
              <a:gd name="connsiteX18" fmla="*/ 0 w 2478452"/>
              <a:gd name="connsiteY18" fmla="*/ 128151 h 1344625"/>
              <a:gd name="connsiteX19" fmla="*/ 128302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2476500" cy="2476500"/>
          </a:xfrm>
          <a:prstGeom prst="round2SameRect">
            <a:avLst>
              <a:gd name="adj1" fmla="val 0"/>
              <a:gd name="adj2" fmla="val 5561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857500"/>
            <a:ext cx="2476500" cy="2476500"/>
          </a:xfrm>
          <a:prstGeom prst="round2SameRect">
            <a:avLst>
              <a:gd name="adj1" fmla="val 0"/>
              <a:gd name="adj2" fmla="val 4995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ольшие цифры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DA7ABE-50C0-C54D-8610-FB26D990E85D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667500" y="210185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67500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667500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67500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9339264" y="2098187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39264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D3E6D17-8008-624F-A8DC-7AC3569F631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339264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F2168AE-3C35-B740-A6BB-1DA87C663B5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39264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A6F2D8C-AA45-AC4F-B273-253FD8C5AD9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62000" y="170021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41DAE0-4E11-DE43-9801-F67D2E921CDB}"/>
              </a:ext>
            </a:extLst>
          </p:cNvPr>
          <p:cNvSpPr/>
          <p:nvPr userDrawn="1"/>
        </p:nvSpPr>
        <p:spPr>
          <a:xfrm flipH="1">
            <a:off x="0" y="0"/>
            <a:ext cx="5905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noFill/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38061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41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града 1, светдый фог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959" y="5413693"/>
            <a:ext cx="1013673" cy="545526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1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0134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498" y="5413693"/>
            <a:ext cx="555407" cy="5697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53182" y="-694482"/>
            <a:ext cx="1318631" cy="538609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344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757598" y="5426027"/>
            <a:ext cx="18000" cy="52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249636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76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града 1, светдый фог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84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8" y="212399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51938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02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700213"/>
            <a:ext cx="5334000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>
              <a:defRPr lang="ru-RU" dirty="0"/>
            </a:lvl1pPr>
            <a:lvl2pPr>
              <a:defRPr b="1"/>
            </a:lvl2pPr>
            <a:lvl3pPr marL="171450" indent="-171450">
              <a:buFont typeface="Wingdings" panose="05000000000000000000" pitchFamily="2" charset="2"/>
              <a:buChar char="§"/>
              <a:defRPr b="0"/>
            </a:lvl3pPr>
            <a:lvl4pPr marL="0" indent="0">
              <a:buNone/>
              <a:defRPr/>
            </a:lvl4pPr>
            <a:lvl5pPr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9pPr marL="0" indent="0">
              <a:buNone/>
              <a:defRPr/>
            </a:lvl9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  <a:endParaRPr lang="en-US" dirty="0"/>
          </a:p>
          <a:p>
            <a:pPr lvl="6"/>
            <a:r>
              <a:rPr lang="ru-RU" dirty="0"/>
              <a:t>Седьмой уровень</a:t>
            </a:r>
            <a:endParaRPr lang="en-US" dirty="0"/>
          </a:p>
          <a:p>
            <a:pPr lvl="8"/>
            <a:r>
              <a:rPr lang="ru-RU" dirty="0"/>
              <a:t>Восьмой уровень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 лист, цветной фон 1/3 + лого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6pPr marL="2147400" indent="0">
              <a:buNone/>
              <a:defRPr/>
            </a:lvl6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 userDrawn="1">
            <p:ph type="pic" sz="quarter" idx="45"/>
          </p:nvPr>
        </p:nvSpPr>
        <p:spPr>
          <a:xfrm>
            <a:off x="6656002" y="1584828"/>
            <a:ext cx="2689996" cy="3579048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ru-RU" dirty="0"/>
              <a:t>Вставка рисунка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E7DF71D-9F9F-4851-A9D9-AC5C3710A0A3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830193" y="1333500"/>
            <a:ext cx="5836204" cy="36560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нобло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232757" y="1627200"/>
            <a:ext cx="6426000" cy="3618000"/>
          </a:xfrm>
          <a:pattFill prst="pct25">
            <a:fgClr>
              <a:schemeClr val="tx1"/>
            </a:fgClr>
            <a:bgClr>
              <a:schemeClr val="bg2"/>
            </a:bgClr>
          </a:pattFill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Нажмите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en-US" dirty="0"/>
            </a:br>
            <a:r>
              <a:rPr lang="ru-RU" dirty="0"/>
              <a:t>вставки</a:t>
            </a:r>
            <a:r>
              <a:rPr lang="en-US" dirty="0"/>
              <a:t> </a:t>
            </a:r>
            <a:r>
              <a:rPr lang="ru-RU" dirty="0"/>
              <a:t>изображения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Титульник.png" descr="Титульник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ма доклада"/>
          <p:cNvSpPr txBox="1">
            <a:spLocks noGrp="1"/>
          </p:cNvSpPr>
          <p:nvPr>
            <p:ph type="title" hasCustomPrompt="1"/>
          </p:nvPr>
        </p:nvSpPr>
        <p:spPr>
          <a:xfrm>
            <a:off x="727363" y="602816"/>
            <a:ext cx="9144001" cy="23876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Тема доклада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7363" y="3040927"/>
            <a:ext cx="9144001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ФИО спикера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09444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95CD079-293F-0E4D-9321-BAC583B0AA86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5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второго уровн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468217F-94C2-2640-9AA7-D9F166A51CE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C5B148-0CB7-7847-A412-E848E273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A28D291-5161-474F-8C87-0D740D1C00D0}"/>
              </a:ext>
            </a:extLst>
          </p:cNvPr>
          <p:cNvGrpSpPr/>
          <p:nvPr userDrawn="1"/>
        </p:nvGrpSpPr>
        <p:grpSpPr>
          <a:xfrm>
            <a:off x="0" y="0"/>
            <a:ext cx="762000" cy="6858000"/>
            <a:chOff x="0" y="0"/>
            <a:chExt cx="762000" cy="6858000"/>
          </a:xfrm>
        </p:grpSpPr>
        <p:sp>
          <p:nvSpPr>
            <p:cNvPr id="20" name="Yellow strip">
              <a:extLst>
                <a:ext uri="{FF2B5EF4-FFF2-40B4-BE49-F238E27FC236}">
                  <a16:creationId xmlns:a16="http://schemas.microsoft.com/office/drawing/2014/main" id="{176FF8D7-16FE-CF42-A078-742A0CB1A540}"/>
                </a:ext>
              </a:extLst>
            </p:cNvPr>
            <p:cNvSpPr/>
            <p:nvPr userDrawn="1"/>
          </p:nvSpPr>
          <p:spPr>
            <a:xfrm>
              <a:off x="0" y="0"/>
              <a:ext cx="762000" cy="6858000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1" name="Slogan">
              <a:extLst>
                <a:ext uri="{FF2B5EF4-FFF2-40B4-BE49-F238E27FC236}">
                  <a16:creationId xmlns:a16="http://schemas.microsoft.com/office/drawing/2014/main" id="{1C078284-8A7D-DB4D-BA21-19A38E826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400" y="6586238"/>
              <a:ext cx="457200" cy="152400"/>
            </a:xfrm>
            <a:prstGeom prst="rect">
              <a:avLst/>
            </a:prstGeom>
          </p:spPr>
        </p:pic>
        <p:pic>
          <p:nvPicPr>
            <p:cNvPr id="26" name="Logo">
              <a:extLst>
                <a:ext uri="{FF2B5EF4-FFF2-40B4-BE49-F238E27FC236}">
                  <a16:creationId xmlns:a16="http://schemas.microsoft.com/office/drawing/2014/main" id="{8DAD66B6-E218-1B4A-AF92-724424CC1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74" y="190500"/>
              <a:ext cx="382626" cy="174307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1CAC-7AC1-0F4F-9718-32B556C3826F}"/>
              </a:ext>
            </a:extLst>
          </p:cNvPr>
          <p:cNvCxnSpPr>
            <a:cxnSpLocks/>
          </p:cNvCxnSpPr>
          <p:nvPr/>
        </p:nvCxnSpPr>
        <p:spPr>
          <a:xfrm>
            <a:off x="2852610" y="4961247"/>
            <a:ext cx="0" cy="1129308"/>
          </a:xfrm>
          <a:prstGeom prst="line">
            <a:avLst/>
          </a:prstGeom>
          <a:ln w="25400" cap="flat">
            <a:solidFill>
              <a:srgbClr val="FFE8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12737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98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C0F-8427-4109-9636-178306F8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/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D7E30B8-914D-D243-B7C2-E3005E3F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0668000" cy="5715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2F93523-FC27-944D-93B6-7B72785D9BD9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6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8" hidden="1">
            <a:extLst>
              <a:ext uri="{FF2B5EF4-FFF2-40B4-BE49-F238E27FC236}">
                <a16:creationId xmlns:a16="http://schemas.microsoft.com/office/drawing/2014/main" id="{3ED09647-438D-440D-A74B-A3E9ED9F2E58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6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A5C698B-58A9-4EE3-A887-FBE0B896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20824"/>
            <a:ext cx="1066800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42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95" r:id="rId2"/>
    <p:sldLayoutId id="2147483912" r:id="rId3"/>
    <p:sldLayoutId id="2147483913" r:id="rId4"/>
    <p:sldLayoutId id="2147483822" r:id="rId5"/>
    <p:sldLayoutId id="2147483911" r:id="rId6"/>
    <p:sldLayoutId id="2147483819" r:id="rId7"/>
    <p:sldLayoutId id="2147483821" r:id="rId8"/>
    <p:sldLayoutId id="2147483894" r:id="rId9"/>
    <p:sldLayoutId id="2147483814" r:id="rId10"/>
    <p:sldLayoutId id="2147483820" r:id="rId11"/>
    <p:sldLayoutId id="2147483826" r:id="rId12"/>
    <p:sldLayoutId id="2147483828" r:id="rId13"/>
    <p:sldLayoutId id="2147483823" r:id="rId14"/>
    <p:sldLayoutId id="2147483839" r:id="rId15"/>
    <p:sldLayoutId id="2147483835" r:id="rId16"/>
    <p:sldLayoutId id="2147483848" r:id="rId17"/>
    <p:sldLayoutId id="2147483840" r:id="rId18"/>
    <p:sldLayoutId id="2147483847" r:id="rId19"/>
    <p:sldLayoutId id="2147483833" r:id="rId20"/>
    <p:sldLayoutId id="2147483834" r:id="rId21"/>
    <p:sldLayoutId id="2147483837" r:id="rId22"/>
    <p:sldLayoutId id="2147483858" r:id="rId23"/>
    <p:sldLayoutId id="2147483830" r:id="rId24"/>
    <p:sldLayoutId id="2147483836" r:id="rId25"/>
    <p:sldLayoutId id="2147483852" r:id="rId26"/>
    <p:sldLayoutId id="2147483831" r:id="rId27"/>
    <p:sldLayoutId id="2147483849" r:id="rId28"/>
    <p:sldLayoutId id="2147483832" r:id="rId29"/>
    <p:sldLayoutId id="2147483850" r:id="rId30"/>
    <p:sldLayoutId id="2147483851" r:id="rId31"/>
    <p:sldLayoutId id="2147483838" r:id="rId32"/>
    <p:sldLayoutId id="2147483845" r:id="rId33"/>
    <p:sldLayoutId id="2147483854" r:id="rId34"/>
    <p:sldLayoutId id="2147483861" r:id="rId35"/>
    <p:sldLayoutId id="2147483857" r:id="rId36"/>
    <p:sldLayoutId id="2147483886" r:id="rId37"/>
    <p:sldLayoutId id="2147483855" r:id="rId38"/>
    <p:sldLayoutId id="2147483862" r:id="rId39"/>
    <p:sldLayoutId id="2147483860" r:id="rId40"/>
    <p:sldLayoutId id="2147483887" r:id="rId41"/>
    <p:sldLayoutId id="2147483829" r:id="rId42"/>
    <p:sldLayoutId id="2147483853" r:id="rId43"/>
    <p:sldLayoutId id="2147483844" r:id="rId44"/>
    <p:sldLayoutId id="2147483842" r:id="rId45"/>
    <p:sldLayoutId id="2147483843" r:id="rId46"/>
    <p:sldLayoutId id="2147483914" r:id="rId47"/>
    <p:sldLayoutId id="2147483889" r:id="rId48"/>
    <p:sldLayoutId id="2147483899" r:id="rId49"/>
    <p:sldLayoutId id="2147483900" r:id="rId50"/>
    <p:sldLayoutId id="2147483902" r:id="rId51"/>
    <p:sldLayoutId id="2147483904" r:id="rId52"/>
    <p:sldLayoutId id="2147483905" r:id="rId53"/>
    <p:sldLayoutId id="2147483915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lang="x-none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lang="x-none" sz="120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76400" rtl="0" eaLnBrk="1" latinLnBrk="0" hangingPunct="1">
        <a:lnSpc>
          <a:spcPct val="90000"/>
        </a:lnSpc>
        <a:spcBef>
          <a:spcPts val="600"/>
        </a:spcBef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57144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4" algn="l" defTabSz="914400" rtl="0" eaLnBrk="1" latinLnBrk="0" hangingPunct="1"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0">
          <p15:clr>
            <a:srgbClr val="E5E5E5"/>
          </p15:clr>
        </p15:guide>
        <p15:guide id="4" pos="240">
          <p15:clr>
            <a:srgbClr val="E5E5E5"/>
          </p15:clr>
        </p15:guide>
        <p15:guide id="5" pos="360">
          <p15:clr>
            <a:srgbClr val="E5E5E5"/>
          </p15:clr>
        </p15:guide>
        <p15:guide id="7" pos="600">
          <p15:clr>
            <a:srgbClr val="E5E5E5"/>
          </p15:clr>
        </p15:guide>
        <p15:guide id="8" pos="720">
          <p15:clr>
            <a:srgbClr val="E5E5E5"/>
          </p15:clr>
        </p15:guide>
        <p15:guide id="9" pos="840">
          <p15:clr>
            <a:srgbClr val="E5E5E5"/>
          </p15:clr>
        </p15:guide>
        <p15:guide id="11" pos="1080">
          <p15:clr>
            <a:srgbClr val="E5E5E5"/>
          </p15:clr>
        </p15:guide>
        <p15:guide id="12" pos="1200">
          <p15:clr>
            <a:srgbClr val="E5E5E5"/>
          </p15:clr>
        </p15:guide>
        <p15:guide id="13" pos="1320">
          <p15:clr>
            <a:srgbClr val="E5E5E5"/>
          </p15:clr>
        </p15:guide>
        <p15:guide id="15" pos="1576">
          <p15:clr>
            <a:srgbClr val="E5E5E5"/>
          </p15:clr>
        </p15:guide>
        <p15:guide id="16" pos="1680">
          <p15:clr>
            <a:srgbClr val="E5E5E5"/>
          </p15:clr>
        </p15:guide>
        <p15:guide id="17" pos="1800">
          <p15:clr>
            <a:srgbClr val="E5E5E5"/>
          </p15:clr>
        </p15:guide>
        <p15:guide id="19" pos="2040">
          <p15:clr>
            <a:srgbClr val="E5E5E5"/>
          </p15:clr>
        </p15:guide>
        <p15:guide id="20" pos="2160">
          <p15:clr>
            <a:srgbClr val="E5E5E5"/>
          </p15:clr>
        </p15:guide>
        <p15:guide id="21" pos="2280">
          <p15:clr>
            <a:srgbClr val="E5E5E5"/>
          </p15:clr>
        </p15:guide>
        <p15:guide id="23" pos="2520">
          <p15:clr>
            <a:srgbClr val="E5E5E5"/>
          </p15:clr>
        </p15:guide>
        <p15:guide id="24" pos="2640">
          <p15:clr>
            <a:srgbClr val="E5E5E5"/>
          </p15:clr>
        </p15:guide>
        <p15:guide id="25" pos="2760">
          <p15:clr>
            <a:srgbClr val="E5E5E5"/>
          </p15:clr>
        </p15:guide>
        <p15:guide id="27" pos="3000">
          <p15:clr>
            <a:srgbClr val="E5E5E5"/>
          </p15:clr>
        </p15:guide>
        <p15:guide id="28" pos="3120">
          <p15:clr>
            <a:srgbClr val="E5E5E5"/>
          </p15:clr>
        </p15:guide>
        <p15:guide id="29" pos="3240">
          <p15:clr>
            <a:srgbClr val="E5E5E5"/>
          </p15:clr>
        </p15:guide>
        <p15:guide id="31" pos="3480">
          <p15:clr>
            <a:srgbClr val="E5E5E5"/>
          </p15:clr>
        </p15:guide>
        <p15:guide id="32" pos="3600">
          <p15:clr>
            <a:srgbClr val="E5E5E5"/>
          </p15:clr>
        </p15:guide>
        <p15:guide id="33" pos="3720">
          <p15:clr>
            <a:srgbClr val="E5E5E5"/>
          </p15:clr>
        </p15:guide>
        <p15:guide id="35" pos="3960">
          <p15:clr>
            <a:srgbClr val="E5E5E5"/>
          </p15:clr>
        </p15:guide>
        <p15:guide id="36" pos="4080">
          <p15:clr>
            <a:srgbClr val="E5E5E5"/>
          </p15:clr>
        </p15:guide>
        <p15:guide id="37" pos="4200">
          <p15:clr>
            <a:srgbClr val="E5E5E5"/>
          </p15:clr>
        </p15:guide>
        <p15:guide id="39" pos="4440">
          <p15:clr>
            <a:srgbClr val="E5E5E5"/>
          </p15:clr>
        </p15:guide>
        <p15:guide id="40" pos="4566">
          <p15:clr>
            <a:srgbClr val="E5E5E5"/>
          </p15:clr>
        </p15:guide>
        <p15:guide id="41" pos="4680">
          <p15:clr>
            <a:srgbClr val="E5E5E5"/>
          </p15:clr>
        </p15:guide>
        <p15:guide id="43" pos="4920">
          <p15:clr>
            <a:srgbClr val="E5E5E5"/>
          </p15:clr>
        </p15:guide>
        <p15:guide id="44" pos="5040">
          <p15:clr>
            <a:srgbClr val="E5E5E5"/>
          </p15:clr>
        </p15:guide>
        <p15:guide id="45" pos="5160">
          <p15:clr>
            <a:srgbClr val="E5E5E5"/>
          </p15:clr>
        </p15:guide>
        <p15:guide id="47" pos="5400">
          <p15:clr>
            <a:srgbClr val="E5E5E5"/>
          </p15:clr>
        </p15:guide>
        <p15:guide id="48" pos="5520">
          <p15:clr>
            <a:srgbClr val="E5E5E5"/>
          </p15:clr>
        </p15:guide>
        <p15:guide id="49" pos="5640">
          <p15:clr>
            <a:srgbClr val="E5E5E5"/>
          </p15:clr>
        </p15:guide>
        <p15:guide id="51" pos="5880">
          <p15:clr>
            <a:srgbClr val="E5E5E5"/>
          </p15:clr>
        </p15:guide>
        <p15:guide id="52" pos="6000">
          <p15:clr>
            <a:srgbClr val="E5E5E5"/>
          </p15:clr>
        </p15:guide>
        <p15:guide id="53" pos="6120">
          <p15:clr>
            <a:srgbClr val="E5E5E5"/>
          </p15:clr>
        </p15:guide>
        <p15:guide id="55" pos="6360">
          <p15:clr>
            <a:srgbClr val="E5E5E5"/>
          </p15:clr>
        </p15:guide>
        <p15:guide id="56" pos="6480">
          <p15:clr>
            <a:srgbClr val="E5E5E5"/>
          </p15:clr>
        </p15:guide>
        <p15:guide id="57" pos="6600">
          <p15:clr>
            <a:srgbClr val="E5E5E5"/>
          </p15:clr>
        </p15:guide>
        <p15:guide id="59" pos="6840">
          <p15:clr>
            <a:srgbClr val="E5E5E5"/>
          </p15:clr>
        </p15:guide>
        <p15:guide id="60" pos="6960">
          <p15:clr>
            <a:srgbClr val="E5E5E5"/>
          </p15:clr>
        </p15:guide>
        <p15:guide id="61" pos="7080">
          <p15:clr>
            <a:srgbClr val="E5E5E5"/>
          </p15:clr>
        </p15:guide>
        <p15:guide id="63" pos="7320">
          <p15:clr>
            <a:srgbClr val="E5E5E5"/>
          </p15:clr>
        </p15:guide>
        <p15:guide id="64" pos="7440">
          <p15:clr>
            <a:srgbClr val="E5E5E5"/>
          </p15:clr>
        </p15:guide>
        <p15:guide id="65" pos="7560">
          <p15:clr>
            <a:srgbClr val="E5E5E5"/>
          </p15:clr>
        </p15:guide>
        <p15:guide id="66" orient="horz">
          <p15:clr>
            <a:srgbClr val="E5E5E5"/>
          </p15:clr>
        </p15:guide>
        <p15:guide id="67" orient="horz" pos="4320">
          <p15:clr>
            <a:srgbClr val="E5E5E5"/>
          </p15:clr>
        </p15:guide>
        <p15:guide id="68" orient="horz" pos="120">
          <p15:clr>
            <a:srgbClr val="E5E5E5"/>
          </p15:clr>
        </p15:guide>
        <p15:guide id="70" orient="horz" pos="360">
          <p15:clr>
            <a:srgbClr val="E5E5E5"/>
          </p15:clr>
        </p15:guide>
        <p15:guide id="71" orient="horz" pos="480">
          <p15:clr>
            <a:srgbClr val="E5E5E5"/>
          </p15:clr>
        </p15:guide>
        <p15:guide id="72" orient="horz" pos="600">
          <p15:clr>
            <a:srgbClr val="E5E5E5"/>
          </p15:clr>
        </p15:guide>
        <p15:guide id="73" orient="horz" pos="720">
          <p15:clr>
            <a:srgbClr val="E5E5E5"/>
          </p15:clr>
        </p15:guide>
        <p15:guide id="74" orient="horz" pos="840">
          <p15:clr>
            <a:srgbClr val="E5E5E5"/>
          </p15:clr>
        </p15:guide>
        <p15:guide id="75" orient="horz" pos="958" userDrawn="1">
          <p15:clr>
            <a:srgbClr val="E5E5E5"/>
          </p15:clr>
        </p15:guide>
        <p15:guide id="77" orient="horz" pos="1200">
          <p15:clr>
            <a:srgbClr val="E5E5E5"/>
          </p15:clr>
        </p15:guide>
        <p15:guide id="78" orient="horz" pos="1320">
          <p15:clr>
            <a:srgbClr val="E5E5E5"/>
          </p15:clr>
        </p15:guide>
        <p15:guide id="79" orient="horz" pos="1440">
          <p15:clr>
            <a:srgbClr val="E5E5E5"/>
          </p15:clr>
        </p15:guide>
        <p15:guide id="80" orient="horz" pos="1560">
          <p15:clr>
            <a:srgbClr val="E5E5E5"/>
          </p15:clr>
        </p15:guide>
        <p15:guide id="81" orient="horz" pos="1680">
          <p15:clr>
            <a:srgbClr val="E5E5E5"/>
          </p15:clr>
        </p15:guide>
        <p15:guide id="82" orient="horz" pos="1800">
          <p15:clr>
            <a:srgbClr val="E5E5E5"/>
          </p15:clr>
        </p15:guide>
        <p15:guide id="83" orient="horz" pos="1920">
          <p15:clr>
            <a:srgbClr val="E5E5E5"/>
          </p15:clr>
        </p15:guide>
        <p15:guide id="84" orient="horz" pos="2040">
          <p15:clr>
            <a:srgbClr val="E5E5E5"/>
          </p15:clr>
        </p15:guide>
        <p15:guide id="85" orient="horz" pos="2160">
          <p15:clr>
            <a:srgbClr val="E5E5E5"/>
          </p15:clr>
        </p15:guide>
        <p15:guide id="86" orient="horz" pos="2272">
          <p15:clr>
            <a:srgbClr val="E5E5E5"/>
          </p15:clr>
        </p15:guide>
        <p15:guide id="87" orient="horz" pos="2400">
          <p15:clr>
            <a:srgbClr val="E5E5E5"/>
          </p15:clr>
        </p15:guide>
        <p15:guide id="88" orient="horz" pos="2520">
          <p15:clr>
            <a:srgbClr val="E5E5E5"/>
          </p15:clr>
        </p15:guide>
        <p15:guide id="89" orient="horz" pos="2640">
          <p15:clr>
            <a:srgbClr val="E5E5E5"/>
          </p15:clr>
        </p15:guide>
        <p15:guide id="90" orient="horz" pos="2760">
          <p15:clr>
            <a:srgbClr val="E5E5E5"/>
          </p15:clr>
        </p15:guide>
        <p15:guide id="91" orient="horz" pos="2880">
          <p15:clr>
            <a:srgbClr val="E5E5E5"/>
          </p15:clr>
        </p15:guide>
        <p15:guide id="92" orient="horz" pos="3000">
          <p15:clr>
            <a:srgbClr val="E5E5E5"/>
          </p15:clr>
        </p15:guide>
        <p15:guide id="93" orient="horz" pos="3120">
          <p15:clr>
            <a:srgbClr val="E5E5E5"/>
          </p15:clr>
        </p15:guide>
        <p15:guide id="94" orient="horz" pos="3240">
          <p15:clr>
            <a:srgbClr val="E5E5E5"/>
          </p15:clr>
        </p15:guide>
        <p15:guide id="95" orient="horz" pos="3360">
          <p15:clr>
            <a:srgbClr val="E5E5E5"/>
          </p15:clr>
        </p15:guide>
        <p15:guide id="96" orient="horz" pos="3480">
          <p15:clr>
            <a:srgbClr val="E5E5E5"/>
          </p15:clr>
        </p15:guide>
        <p15:guide id="97" orient="horz" pos="3600">
          <p15:clr>
            <a:srgbClr val="E5E5E5"/>
          </p15:clr>
        </p15:guide>
        <p15:guide id="98" orient="horz" pos="3720">
          <p15:clr>
            <a:srgbClr val="E5E5E5"/>
          </p15:clr>
        </p15:guide>
        <p15:guide id="99" orient="horz" pos="3840">
          <p15:clr>
            <a:srgbClr val="E5E5E5"/>
          </p15:clr>
        </p15:guide>
        <p15:guide id="100" orient="horz" pos="3960">
          <p15:clr>
            <a:srgbClr val="E5E5E5"/>
          </p15:clr>
        </p15:guide>
        <p15:guide id="102" orient="horz" pos="4200">
          <p15:clr>
            <a:srgbClr val="E5E5E5"/>
          </p15:clr>
        </p15:guide>
        <p15:guide id="103">
          <p15:clr>
            <a:srgbClr val="5ACBF0"/>
          </p15:clr>
        </p15:guide>
        <p15:guide id="104" pos="7680">
          <p15:clr>
            <a:srgbClr val="5ACBF0"/>
          </p15:clr>
        </p15:guide>
        <p15:guide id="105" pos="480">
          <p15:clr>
            <a:srgbClr val="5ACBF0"/>
          </p15:clr>
        </p15:guide>
        <p15:guide id="106" pos="960">
          <p15:clr>
            <a:srgbClr val="5ACBF0"/>
          </p15:clr>
        </p15:guide>
        <p15:guide id="107" pos="1440">
          <p15:clr>
            <a:srgbClr val="5ACBF0"/>
          </p15:clr>
        </p15:guide>
        <p15:guide id="108" pos="1920">
          <p15:clr>
            <a:srgbClr val="5ACBF0"/>
          </p15:clr>
        </p15:guide>
        <p15:guide id="109" pos="2400">
          <p15:clr>
            <a:srgbClr val="5ACBF0"/>
          </p15:clr>
        </p15:guide>
        <p15:guide id="110" pos="2880">
          <p15:clr>
            <a:srgbClr val="5ACBF0"/>
          </p15:clr>
        </p15:guide>
        <p15:guide id="111" pos="3360">
          <p15:clr>
            <a:srgbClr val="5ACBF0"/>
          </p15:clr>
        </p15:guide>
        <p15:guide id="112" pos="3840">
          <p15:clr>
            <a:srgbClr val="5ACBF0"/>
          </p15:clr>
        </p15:guide>
        <p15:guide id="113" pos="4320">
          <p15:clr>
            <a:srgbClr val="5ACBF0"/>
          </p15:clr>
        </p15:guide>
        <p15:guide id="114" pos="4800">
          <p15:clr>
            <a:srgbClr val="5ACBF0"/>
          </p15:clr>
        </p15:guide>
        <p15:guide id="115" pos="5280">
          <p15:clr>
            <a:srgbClr val="5ACBF0"/>
          </p15:clr>
        </p15:guide>
        <p15:guide id="116" pos="5760">
          <p15:clr>
            <a:srgbClr val="5ACBF0"/>
          </p15:clr>
        </p15:guide>
        <p15:guide id="117" pos="6240">
          <p15:clr>
            <a:srgbClr val="5ACBF0"/>
          </p15:clr>
        </p15:guide>
        <p15:guide id="118" pos="6720">
          <p15:clr>
            <a:srgbClr val="5ACBF0"/>
          </p15:clr>
        </p15:guide>
        <p15:guide id="119" pos="7200">
          <p15:clr>
            <a:srgbClr val="5ACBF0"/>
          </p15:clr>
        </p15:guide>
        <p15:guide id="120" orient="horz" pos="240">
          <p15:clr>
            <a:srgbClr val="5ACBF0"/>
          </p15:clr>
        </p15:guide>
        <p15:guide id="121" orient="horz" pos="1071" userDrawn="1">
          <p15:clr>
            <a:srgbClr val="E5E5E5"/>
          </p15:clr>
        </p15:guide>
        <p15:guide id="122" orient="horz" pos="40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xfenix.ru/" TargetMode="Externa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xfenix.ru/" TargetMode="External"/><Relationship Id="rId2" Type="http://schemas.openxmlformats.org/officeDocument/2006/relationships/hyperlink" Target="https://linktr.ee/laukhin/" TargetMode="Externa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Заголовок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/>
              <a:t>Двусторонний</a:t>
            </a:r>
            <a:br>
              <a:rPr lang="ru-RU"/>
            </a:br>
            <a:r>
              <a:rPr lang="en-GB"/>
              <a:t>websocket-</a:t>
            </a:r>
            <a:r>
              <a:rPr lang="ru-RU"/>
              <a:t>роутинг</a:t>
            </a:r>
            <a:br>
              <a:rPr lang="ru-RU"/>
            </a:br>
            <a:endParaRPr/>
          </a:p>
        </p:txBody>
      </p:sp>
      <p:sp>
        <p:nvSpPr>
          <p:cNvPr id="78" name="Подзаголовок 2"/>
          <p:cNvSpPr txBox="1">
            <a:spLocks noGrp="1"/>
          </p:cNvSpPr>
          <p:nvPr>
            <p:ph type="subTitle" sz="quarter" idx="1"/>
          </p:nvPr>
        </p:nvSpPr>
        <p:spPr>
          <a:xfrm>
            <a:off x="727363" y="3040927"/>
            <a:ext cx="9144001" cy="1655762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Владислав Лаухин</a:t>
            </a:r>
          </a:p>
          <a:p>
            <a:r>
              <a:rPr lang="ru-RU"/>
              <a:t>Аникин Денис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072854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Цели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В начале нашей разработки, в интернете не было информации по проблеме. Поэтому мы захотели поделиться</a:t>
            </a:r>
          </a:p>
          <a:p>
            <a:pPr>
              <a:lnSpc>
                <a:spcPct val="150000"/>
              </a:lnSpc>
            </a:pPr>
            <a:r>
              <a:rPr lang="ru-RU" sz="2000"/>
              <a:t>— Информации и сейчас немного</a:t>
            </a:r>
          </a:p>
        </p:txBody>
      </p:sp>
    </p:spTree>
    <p:extLst>
      <p:ext uri="{BB962C8B-B14F-4D97-AF65-F5344CB8AC3E}">
        <p14:creationId xmlns:p14="http://schemas.microsoft.com/office/powerpoint/2010/main" val="48672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Цели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11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В начале нашей разработки, в интернете не было информации по проблеме. Поэтому мы захотели поделиться</a:t>
            </a:r>
          </a:p>
          <a:p>
            <a:pPr>
              <a:lnSpc>
                <a:spcPct val="150000"/>
              </a:lnSpc>
            </a:pPr>
            <a:r>
              <a:rPr lang="ru-RU" sz="2000"/>
              <a:t>— Информации и сейчас немного</a:t>
            </a:r>
          </a:p>
          <a:p>
            <a:pPr>
              <a:lnSpc>
                <a:spcPct val="150000"/>
              </a:lnSpc>
            </a:pPr>
            <a:r>
              <a:rPr lang="ru-RU" sz="2000"/>
              <a:t>— Хотелось показать, что в среде p</a:t>
            </a:r>
            <a:r>
              <a:rPr lang="en-US" sz="2000"/>
              <a:t>ython </a:t>
            </a:r>
            <a:r>
              <a:rPr lang="ru-RU" sz="2000"/>
              <a:t>разработки существуют не только </a:t>
            </a:r>
            <a:r>
              <a:rPr lang="en-US" sz="2000"/>
              <a:t>REST’</a:t>
            </a:r>
            <a:r>
              <a:rPr lang="ru-RU" sz="2000"/>
              <a:t>ы и </a:t>
            </a:r>
            <a:r>
              <a:rPr lang="en-US" sz="2000"/>
              <a:t>CRUD’</a:t>
            </a:r>
            <a:r>
              <a:rPr lang="ru-RU" sz="2000"/>
              <a:t>ы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234822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Перейдём к делу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698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D35C-5825-F047-9C9D-7C835572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Шаг 0: готовые решения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A2C35-FAB7-A04B-998C-F852A7CA12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15944-0E5F-D74E-A62B-A1D9132072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499"/>
            <a:ext cx="5334000" cy="373381"/>
          </a:xfrm>
        </p:spPr>
        <p:txBody>
          <a:bodyPr/>
          <a:lstStyle/>
          <a:p>
            <a:r>
              <a:rPr lang="ru-RU"/>
              <a:t>Пытаемся понять — подходят ли они нам?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B66E9-C4B2-974A-B534-5BBACE1040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2000" y="3429000"/>
            <a:ext cx="4659854" cy="2681287"/>
          </a:xfrm>
        </p:spPr>
        <p:txBody>
          <a:bodyPr/>
          <a:lstStyle/>
          <a:p>
            <a:r>
              <a:rPr lang="en-RU" sz="1800">
                <a:solidFill>
                  <a:schemeClr val="tx2"/>
                </a:solidFill>
              </a:rPr>
              <a:t>Mercure:</a:t>
            </a:r>
            <a:endParaRPr lang="ru-RU" sz="1800">
              <a:solidFill>
                <a:schemeClr val="tx2"/>
              </a:solidFill>
            </a:endParaRPr>
          </a:p>
          <a:p>
            <a:r>
              <a:rPr lang="ru-RU" sz="1800">
                <a:solidFill>
                  <a:schemeClr val="tx2"/>
                </a:solidFill>
              </a:rPr>
              <a:t>— нет четкой уверенности, что</a:t>
            </a:r>
          </a:p>
          <a:p>
            <a:r>
              <a:rPr lang="ru-RU" sz="1800">
                <a:solidFill>
                  <a:schemeClr val="tx2"/>
                </a:solidFill>
              </a:rPr>
              <a:t>     </a:t>
            </a:r>
            <a:r>
              <a:rPr lang="en-US" sz="1800">
                <a:solidFill>
                  <a:schemeClr val="tx2"/>
                </a:solidFill>
              </a:rPr>
              <a:t>http2 + sse &gt; websocket</a:t>
            </a:r>
          </a:p>
          <a:p>
            <a:r>
              <a:rPr lang="en-US" sz="1800">
                <a:solidFill>
                  <a:schemeClr val="tx2"/>
                </a:solidFill>
              </a:rPr>
              <a:t>— </a:t>
            </a:r>
            <a:r>
              <a:rPr lang="ru-RU" sz="1800">
                <a:solidFill>
                  <a:schemeClr val="tx2"/>
                </a:solidFill>
              </a:rPr>
              <a:t>менее популярное решение</a:t>
            </a:r>
          </a:p>
          <a:p>
            <a:r>
              <a:rPr lang="ru-RU" sz="1800">
                <a:solidFill>
                  <a:schemeClr val="tx2"/>
                </a:solidFill>
              </a:rPr>
              <a:t>— меньше на слуху</a:t>
            </a:r>
          </a:p>
          <a:p>
            <a:r>
              <a:rPr lang="ru-RU" sz="1800">
                <a:solidFill>
                  <a:schemeClr val="tx2"/>
                </a:solidFill>
              </a:rPr>
              <a:t>— у нас энтерпрайз </a:t>
            </a:r>
            <a:r>
              <a:rPr lang="ru-RU" sz="1800">
                <a:solidFill>
                  <a:schemeClr val="tx2"/>
                </a:solidFill>
                <a:sym typeface="Wingdings" pitchFamily="2" charset="2"/>
              </a:rPr>
              <a:t> (лицензии?)</a:t>
            </a:r>
            <a:endParaRPr lang="en-RU" sz="1800">
              <a:solidFill>
                <a:schemeClr val="tx2"/>
              </a:solidFill>
            </a:endParaRPr>
          </a:p>
          <a:p>
            <a:endParaRPr lang="en-RU" sz="18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F107F-84BE-9343-A77C-B5891AF2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2034761"/>
            <a:ext cx="38100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94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D35C-5825-F047-9C9D-7C835572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Шаг 0: готовые решения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A2C35-FAB7-A04B-998C-F852A7CA12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15944-0E5F-D74E-A62B-A1D9132072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499"/>
            <a:ext cx="5334000" cy="373381"/>
          </a:xfrm>
        </p:spPr>
        <p:txBody>
          <a:bodyPr/>
          <a:lstStyle/>
          <a:p>
            <a:r>
              <a:rPr lang="ru-RU"/>
              <a:t>Пытаемся понять — подходят ли они нам?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7248C-CFAA-8C4D-9D42-C12E4646B9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64018" y="3461248"/>
            <a:ext cx="4659854" cy="1533317"/>
          </a:xfrm>
        </p:spPr>
        <p:txBody>
          <a:bodyPr/>
          <a:lstStyle/>
          <a:p>
            <a:r>
              <a:rPr lang="en-RU" sz="1800">
                <a:solidFill>
                  <a:schemeClr val="bg1"/>
                </a:solidFill>
              </a:rPr>
              <a:t>Centrifugo:</a:t>
            </a:r>
          </a:p>
          <a:p>
            <a:r>
              <a:rPr lang="ru-RU" sz="1800">
                <a:solidFill>
                  <a:schemeClr val="bg1"/>
                </a:solidFill>
              </a:rPr>
              <a:t>— соединение в одном направлении</a:t>
            </a:r>
          </a:p>
          <a:p>
            <a:r>
              <a:rPr lang="ru-RU" sz="1800">
                <a:solidFill>
                  <a:schemeClr val="bg1"/>
                </a:solidFill>
              </a:rPr>
              <a:t>— канал «</a:t>
            </a:r>
            <a:r>
              <a:rPr lang="en-US" sz="1800">
                <a:solidFill>
                  <a:schemeClr val="bg1"/>
                </a:solidFill>
              </a:rPr>
              <a:t>в</a:t>
            </a:r>
            <a:r>
              <a:rPr lang="ru-RU" sz="1800">
                <a:solidFill>
                  <a:schemeClr val="bg1"/>
                </a:solidFill>
              </a:rPr>
              <a:t>низ» нужно делать самим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B66E9-C4B2-974A-B534-5BBACE1040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2000" y="3429000"/>
            <a:ext cx="4659854" cy="2681287"/>
          </a:xfrm>
        </p:spPr>
        <p:txBody>
          <a:bodyPr/>
          <a:lstStyle/>
          <a:p>
            <a:r>
              <a:rPr lang="en-RU" sz="1800">
                <a:solidFill>
                  <a:schemeClr val="tx2"/>
                </a:solidFill>
              </a:rPr>
              <a:t>Mercure:</a:t>
            </a:r>
            <a:endParaRPr lang="ru-RU" sz="1800">
              <a:solidFill>
                <a:schemeClr val="tx2"/>
              </a:solidFill>
            </a:endParaRPr>
          </a:p>
          <a:p>
            <a:r>
              <a:rPr lang="ru-RU" sz="1800">
                <a:solidFill>
                  <a:schemeClr val="tx2"/>
                </a:solidFill>
              </a:rPr>
              <a:t>— нет четкой уверенности, что</a:t>
            </a:r>
          </a:p>
          <a:p>
            <a:r>
              <a:rPr lang="ru-RU" sz="1800">
                <a:solidFill>
                  <a:schemeClr val="tx2"/>
                </a:solidFill>
              </a:rPr>
              <a:t>     </a:t>
            </a:r>
            <a:r>
              <a:rPr lang="en-US" sz="1800">
                <a:solidFill>
                  <a:schemeClr val="tx2"/>
                </a:solidFill>
              </a:rPr>
              <a:t>http2 + sse &gt; websocket</a:t>
            </a:r>
          </a:p>
          <a:p>
            <a:r>
              <a:rPr lang="en-US" sz="1800">
                <a:solidFill>
                  <a:schemeClr val="tx2"/>
                </a:solidFill>
              </a:rPr>
              <a:t>— </a:t>
            </a:r>
            <a:r>
              <a:rPr lang="ru-RU" sz="1800">
                <a:solidFill>
                  <a:schemeClr val="tx2"/>
                </a:solidFill>
              </a:rPr>
              <a:t>менее популярное решение</a:t>
            </a:r>
          </a:p>
          <a:p>
            <a:r>
              <a:rPr lang="ru-RU" sz="1800">
                <a:solidFill>
                  <a:schemeClr val="tx2"/>
                </a:solidFill>
              </a:rPr>
              <a:t>— меньше на слуху</a:t>
            </a:r>
          </a:p>
          <a:p>
            <a:r>
              <a:rPr lang="ru-RU" sz="1800">
                <a:solidFill>
                  <a:schemeClr val="tx2"/>
                </a:solidFill>
              </a:rPr>
              <a:t>— у нас энтерпрайз </a:t>
            </a:r>
            <a:r>
              <a:rPr lang="ru-RU" sz="1800">
                <a:solidFill>
                  <a:schemeClr val="tx2"/>
                </a:solidFill>
                <a:sym typeface="Wingdings" pitchFamily="2" charset="2"/>
              </a:rPr>
              <a:t> (лицензии?)</a:t>
            </a:r>
            <a:endParaRPr lang="en-RU" sz="1800">
              <a:solidFill>
                <a:schemeClr val="tx2"/>
              </a:solidFill>
            </a:endParaRPr>
          </a:p>
          <a:p>
            <a:endParaRPr lang="en-RU" sz="180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98DC9-2E5A-E848-B341-A0B7A4CF9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18" y="1946512"/>
            <a:ext cx="951198" cy="95119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F107F-84BE-9343-A77C-B5891AF2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2034761"/>
            <a:ext cx="38100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23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Ну раз нет, то…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0672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EB9B1-7B3E-674C-BC9A-F074461F60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16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C59B2-B406-3747-B5F3-FF4D85DCD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1" y="0"/>
            <a:ext cx="1030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 Placeholder 375">
            <a:extLst>
              <a:ext uri="{FF2B5EF4-FFF2-40B4-BE49-F238E27FC236}">
                <a16:creationId xmlns:a16="http://schemas.microsoft.com/office/drawing/2014/main" id="{62822865-CF20-1D4C-98EC-733C531768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6626E15-4BDC-1740-9E16-08E34E70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 стек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6C4AC-E6ED-814A-96BB-6EA84EA4EF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17</a:t>
            </a:fld>
            <a:endParaRPr lang="x-none"/>
          </a:p>
        </p:txBody>
      </p:sp>
      <p:pic>
        <p:nvPicPr>
          <p:cNvPr id="84" name="Picture Placeholder 25">
            <a:extLst>
              <a:ext uri="{FF2B5EF4-FFF2-40B4-BE49-F238E27FC236}">
                <a16:creationId xmlns:a16="http://schemas.microsoft.com/office/drawing/2014/main" id="{DCAE00A2-370C-0F49-9A5E-FF4181748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>
          <a:xfrm>
            <a:off x="778616" y="1625376"/>
            <a:ext cx="1448851" cy="144646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7144E83-1F31-5948-8592-CCD828905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7" y="1645660"/>
            <a:ext cx="1448851" cy="140589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C8E9254-5C1D-074C-9073-318D70ADF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4116231"/>
            <a:ext cx="1465468" cy="150889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2ECBFE9-B492-9946-890B-F5B072ABA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7" y="4254901"/>
            <a:ext cx="3840320" cy="123155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4">
                <a:lumMod val="2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6E4B2-EE38-FA44-A841-378BAD35F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59" t="10595" r="2917" b="11483"/>
          <a:stretch/>
        </p:blipFill>
        <p:spPr>
          <a:xfrm>
            <a:off x="5214699" y="1785278"/>
            <a:ext cx="2592529" cy="11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9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0C2E7A-51CD-4549-A7A6-A4DD7E3EC8AA}"/>
              </a:ext>
            </a:extLst>
          </p:cNvPr>
          <p:cNvSpPr/>
          <p:nvPr/>
        </p:nvSpPr>
        <p:spPr>
          <a:xfrm>
            <a:off x="761998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07E267F8-59EE-0848-850A-F1329D09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о проблеме вебсокетов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437D7-3F7B-0B41-840B-E61080EA91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666274B-3E3D-8F4E-9035-32AC179605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 err="1"/>
              <a:t>Роутинг необходимо осуществлять в двух направлениях</a:t>
            </a:r>
            <a:endParaRPr lang="x-none" sz="16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16C557-E70B-4244-BB50-E74E38F624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2090214"/>
            <a:ext cx="2286000" cy="772572"/>
          </a:xfrm>
        </p:spPr>
        <p:txBody>
          <a:bodyPr/>
          <a:lstStyle/>
          <a:p>
            <a:r>
              <a:rPr lang="ru-RU" dirty="0"/>
              <a:t>2 </a:t>
            </a:r>
            <a:r>
              <a:rPr lang="ru-RU" sz="2000" dirty="0"/>
              <a:t>направления</a:t>
            </a:r>
            <a:endParaRPr lang="x-none" sz="200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336745-BA83-1049-8513-8F20EBE4D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применительно к нашим условиям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299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0C2E7A-51CD-4549-A7A6-A4DD7E3EC8AA}"/>
              </a:ext>
            </a:extLst>
          </p:cNvPr>
          <p:cNvSpPr/>
          <p:nvPr/>
        </p:nvSpPr>
        <p:spPr>
          <a:xfrm>
            <a:off x="761998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AB05D5-88A1-7D49-BF88-AC2690F82735}"/>
              </a:ext>
            </a:extLst>
          </p:cNvPr>
          <p:cNvSpPr/>
          <p:nvPr/>
        </p:nvSpPr>
        <p:spPr>
          <a:xfrm>
            <a:off x="4571998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07E267F8-59EE-0848-850A-F1329D09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о проблеме вебсокетов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437D7-3F7B-0B41-840B-E61080EA91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666274B-3E3D-8F4E-9035-32AC179605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 err="1"/>
              <a:t>Роутинг необходимо осуществлять в двух направлениях</a:t>
            </a:r>
            <a:endParaRPr lang="x-none" sz="16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16C557-E70B-4244-BB50-E74E38F624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2090214"/>
            <a:ext cx="2286000" cy="772572"/>
          </a:xfrm>
        </p:spPr>
        <p:txBody>
          <a:bodyPr/>
          <a:lstStyle/>
          <a:p>
            <a:r>
              <a:rPr lang="ru-RU" dirty="0"/>
              <a:t>2 </a:t>
            </a:r>
            <a:r>
              <a:rPr lang="ru-RU" sz="2000" dirty="0"/>
              <a:t>направления</a:t>
            </a:r>
            <a:endParaRPr lang="x-none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E036051-1492-FB47-B0B8-95611C744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 err="1"/>
              <a:t>Роутинг «вверх» — сложная проблема</a:t>
            </a:r>
          </a:p>
          <a:p>
            <a:r>
              <a:rPr lang="ru-RU" sz="1600" dirty="0" err="1"/>
              <a:t>(с ней мы и боремся в этом докладе)</a:t>
            </a:r>
            <a:endParaRPr lang="x-none" sz="1600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92D38A8-D9F2-6F4F-8AE0-DA5521C4FD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RU" sz="5400"/>
              <a:t>↑</a:t>
            </a:r>
            <a:endParaRPr lang="x-none" sz="540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336745-BA83-1049-8513-8F20EBE4D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применительно к нашим условиям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9618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Владислав Лаухин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6957237" cy="40094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—</a:t>
            </a:r>
            <a:r>
              <a:rPr lang="ru-RU" sz="2000" dirty="0"/>
              <a:t> разработчик в команде </a:t>
            </a:r>
            <a:r>
              <a:rPr lang="en-GB" sz="2000" dirty="0"/>
              <a:t>Chat, Raiffeisenbank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— пилю чат и </a:t>
            </a:r>
            <a:r>
              <a:rPr lang="ru-RU" sz="2000" dirty="0" err="1"/>
              <a:t>чатбота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— развиваю с коллегами </a:t>
            </a:r>
            <a:r>
              <a:rPr lang="ru-RU" sz="2000" dirty="0" err="1"/>
              <a:t>коммьюнити</a:t>
            </a:r>
            <a:r>
              <a:rPr lang="ru-RU" sz="2000" dirty="0"/>
              <a:t> </a:t>
            </a:r>
            <a:r>
              <a:rPr lang="ru-RU" sz="2000" dirty="0" err="1"/>
              <a:t>питонистов</a:t>
            </a:r>
            <a:r>
              <a:rPr lang="ru-RU" sz="2000" dirty="0"/>
              <a:t> </a:t>
            </a:r>
            <a:r>
              <a:rPr lang="ru-RU" sz="2000" dirty="0" err="1"/>
              <a:t>Райфа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— питон, разработка, </a:t>
            </a:r>
            <a:r>
              <a:rPr lang="ru-RU" sz="2000" dirty="0" err="1"/>
              <a:t>девопс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F59-43AD-EE4C-AB1F-F89492AB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0C2E7A-51CD-4549-A7A6-A4DD7E3EC8AA}"/>
              </a:ext>
            </a:extLst>
          </p:cNvPr>
          <p:cNvSpPr/>
          <p:nvPr/>
        </p:nvSpPr>
        <p:spPr>
          <a:xfrm>
            <a:off x="761998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AB05D5-88A1-7D49-BF88-AC2690F82735}"/>
              </a:ext>
            </a:extLst>
          </p:cNvPr>
          <p:cNvSpPr/>
          <p:nvPr/>
        </p:nvSpPr>
        <p:spPr>
          <a:xfrm>
            <a:off x="4571998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2CA62-129C-F345-BEF2-1BEE693149F6}"/>
              </a:ext>
            </a:extLst>
          </p:cNvPr>
          <p:cNvSpPr/>
          <p:nvPr/>
        </p:nvSpPr>
        <p:spPr>
          <a:xfrm>
            <a:off x="8381999" y="2095499"/>
            <a:ext cx="494081" cy="494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07E267F8-59EE-0848-850A-F1329D09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о проблеме вебсокетов</a:t>
            </a:r>
            <a:endParaRPr 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437D7-3F7B-0B41-840B-E61080EA91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20</a:t>
            </a:fld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666274B-3E3D-8F4E-9035-32AC179605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600" dirty="0" err="1"/>
              <a:t>Роутинг необходимо осуществлять в двух направлениях</a:t>
            </a:r>
            <a:endParaRPr lang="x-none" sz="16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16C557-E70B-4244-BB50-E74E38F624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2090214"/>
            <a:ext cx="2286000" cy="772572"/>
          </a:xfrm>
        </p:spPr>
        <p:txBody>
          <a:bodyPr/>
          <a:lstStyle/>
          <a:p>
            <a:r>
              <a:rPr lang="ru-RU" dirty="0"/>
              <a:t>2 </a:t>
            </a:r>
            <a:r>
              <a:rPr lang="ru-RU" sz="2000" dirty="0"/>
              <a:t>направления</a:t>
            </a:r>
            <a:endParaRPr lang="x-none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E036051-1492-FB47-B0B8-95611C744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sz="1600" dirty="0" err="1"/>
              <a:t>Роутинг «вверх» — сложная проблема</a:t>
            </a:r>
          </a:p>
          <a:p>
            <a:r>
              <a:rPr lang="ru-RU" sz="1600" dirty="0" err="1"/>
              <a:t>(с ней мы и боремся в этом докладе)</a:t>
            </a:r>
            <a:endParaRPr lang="x-none" sz="1600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92D38A8-D9F2-6F4F-8AE0-DA5521C4FD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RU" sz="5400"/>
              <a:t>↑</a:t>
            </a:r>
            <a:endParaRPr lang="x-none" sz="540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38C692D-6EA1-D848-BCF8-5648442FF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sz="1600" dirty="0"/>
              <a:t>Решение необходимо горизонтально масштабировать</a:t>
            </a:r>
            <a:endParaRPr lang="x-none" sz="16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B21CBAC-D328-E247-A4DA-2336129EF1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999" y="1814494"/>
            <a:ext cx="2286000" cy="772572"/>
          </a:xfrm>
        </p:spPr>
        <p:txBody>
          <a:bodyPr anchor="t"/>
          <a:lstStyle/>
          <a:p>
            <a:r>
              <a:rPr lang="en-RU"/>
              <a:t>↔</a:t>
            </a:r>
            <a:endParaRPr lang="x-none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336745-BA83-1049-8513-8F20EBE4D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9906000" cy="381000"/>
          </a:xfrm>
        </p:spPr>
        <p:txBody>
          <a:bodyPr/>
          <a:lstStyle/>
          <a:p>
            <a:r>
              <a:rPr lang="ru-RU" dirty="0"/>
              <a:t>применительно к нашим условиям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1990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731949"/>
          </a:xfrm>
        </p:spPr>
        <p:txBody>
          <a:bodyPr/>
          <a:lstStyle/>
          <a:p>
            <a:r>
              <a:rPr lang="ru-RU" sz="5400"/>
              <a:t>Но для начала поговорим</a:t>
            </a:r>
            <a:br>
              <a:rPr lang="ru-RU" sz="5400"/>
            </a:br>
            <a:r>
              <a:rPr lang="ru-RU" sz="5400"/>
              <a:t>как мы уже решали эту проблему в другом продукте</a:t>
            </a:r>
            <a:endParaRPr lang="en-RU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20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007348-AA0C-F74E-AECC-4A1A3111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803864"/>
          </a:xfrm>
        </p:spPr>
        <p:txBody>
          <a:bodyPr/>
          <a:lstStyle/>
          <a:p>
            <a:r>
              <a:rPr lang="ru-RU"/>
              <a:t>Подход к проблеме 1.0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8963B-D4DF-4E4D-A789-37400403B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137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23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чат-бот. Его задача — помогать клиентам решать типовые проблемы</a:t>
            </a:r>
          </a:p>
          <a:p>
            <a:pPr>
              <a:lnSpc>
                <a:spcPct val="150000"/>
              </a:lnSpc>
            </a:pP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24453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24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чат-бот. Его задача — помогать клиентам решать типовые проблемы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весь текстовый канал</a:t>
            </a:r>
          </a:p>
        </p:txBody>
      </p:sp>
    </p:spTree>
    <p:extLst>
      <p:ext uri="{BB962C8B-B14F-4D97-AF65-F5344CB8AC3E}">
        <p14:creationId xmlns:p14="http://schemas.microsoft.com/office/powerpoint/2010/main" val="233752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25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чат-бот. Его задача — помогать клиентам решать типовые проблемы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весь текстовый канал</a:t>
            </a:r>
          </a:p>
          <a:p>
            <a:pPr>
              <a:lnSpc>
                <a:spcPct val="150000"/>
              </a:lnSpc>
            </a:pPr>
            <a:r>
              <a:rPr lang="ru-RU" sz="2000"/>
              <a:t>— частично обслуживает голос</a:t>
            </a:r>
          </a:p>
        </p:txBody>
      </p:sp>
    </p:spTree>
    <p:extLst>
      <p:ext uri="{BB962C8B-B14F-4D97-AF65-F5344CB8AC3E}">
        <p14:creationId xmlns:p14="http://schemas.microsoft.com/office/powerpoint/2010/main" val="270332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чат-бот. Его задача — помогать клиентам решать типовые проблемы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весь текстовый канал</a:t>
            </a:r>
          </a:p>
          <a:p>
            <a:pPr>
              <a:lnSpc>
                <a:spcPct val="150000"/>
              </a:lnSpc>
            </a:pPr>
            <a:r>
              <a:rPr lang="ru-RU" sz="2000"/>
              <a:t>— частично обслуживает голос</a:t>
            </a:r>
          </a:p>
          <a:p>
            <a:pPr>
              <a:lnSpc>
                <a:spcPct val="150000"/>
              </a:lnSpc>
            </a:pPr>
            <a:r>
              <a:rPr lang="ru-RU" sz="2000"/>
              <a:t>— в будущем будет сам звонить клиентам</a:t>
            </a:r>
          </a:p>
        </p:txBody>
      </p:sp>
    </p:spTree>
    <p:extLst>
      <p:ext uri="{BB962C8B-B14F-4D97-AF65-F5344CB8AC3E}">
        <p14:creationId xmlns:p14="http://schemas.microsoft.com/office/powerpoint/2010/main" val="80502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27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чат-бот. Его задача — помогать клиентам решать типовые проблемы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весь текстовый канал</a:t>
            </a:r>
          </a:p>
          <a:p>
            <a:pPr>
              <a:lnSpc>
                <a:spcPct val="150000"/>
              </a:lnSpc>
            </a:pPr>
            <a:r>
              <a:rPr lang="ru-RU" sz="2000"/>
              <a:t>— частично обслуживает голос</a:t>
            </a:r>
          </a:p>
          <a:p>
            <a:pPr>
              <a:lnSpc>
                <a:spcPct val="150000"/>
              </a:lnSpc>
            </a:pPr>
            <a:r>
              <a:rPr lang="ru-RU" sz="2000"/>
              <a:t>— в будущем будет сам звонить клиентам</a:t>
            </a:r>
          </a:p>
          <a:p>
            <a:pPr>
              <a:lnSpc>
                <a:spcPct val="150000"/>
              </a:lnSpc>
            </a:pPr>
            <a:r>
              <a:rPr lang="ru-RU" sz="2000"/>
              <a:t>— имеет много интеграций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27839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28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Набросок части архитектуры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88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29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Набросок части архитектуры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152946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08C-1FBB-E547-A393-32B2143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Аникин Денис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09C1F-034A-2841-B35C-496AE7402E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6823E-915E-AF4F-9DBE-B8DDD519F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Вдруг кому-то важно кто я такой</a:t>
            </a:r>
            <a:endParaRPr lang="en-RU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8FE803-1AA2-BC44-8C40-D80C41DBD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6957237" cy="4009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/>
              <a:t>— </a:t>
            </a:r>
            <a:r>
              <a:rPr lang="en-GB" sz="2000"/>
              <a:t>team lead </a:t>
            </a:r>
            <a:r>
              <a:rPr lang="ru-RU" sz="2000"/>
              <a:t>в команде </a:t>
            </a:r>
            <a:r>
              <a:rPr lang="en-GB" sz="2000"/>
              <a:t>Chat, Raiffeisenbank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/>
              <a:t>— community lead </a:t>
            </a:r>
            <a:r>
              <a:rPr lang="ru-RU" sz="2000"/>
              <a:t>в </a:t>
            </a:r>
            <a:r>
              <a:rPr lang="en-GB" sz="2000"/>
              <a:t>Python Community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/>
              <a:t>—</a:t>
            </a:r>
            <a:r>
              <a:rPr lang="ru-RU" sz="2000"/>
              <a:t> </a:t>
            </a:r>
            <a:r>
              <a:rPr lang="en-GB" sz="2000"/>
              <a:t>fullstack: </a:t>
            </a:r>
            <a:r>
              <a:rPr lang="ru-RU" sz="2000"/>
              <a:t>разрабатываю на </a:t>
            </a:r>
            <a:r>
              <a:rPr lang="en-GB" sz="2000"/>
              <a:t>python </a:t>
            </a:r>
            <a:r>
              <a:rPr lang="ru-RU" sz="2000"/>
              <a:t>и </a:t>
            </a:r>
            <a:r>
              <a:rPr lang="en-GB" sz="2000"/>
              <a:t>typescript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en-GB" sz="2000"/>
              <a:t>— </a:t>
            </a:r>
            <a:r>
              <a:rPr lang="ru-RU" sz="2000"/>
              <a:t>занимаюсь развитием </a:t>
            </a:r>
            <a:r>
              <a:rPr lang="en-GB" sz="2000"/>
              <a:t>DevOps </a:t>
            </a:r>
            <a:r>
              <a:rPr lang="ru-RU" sz="2000"/>
              <a:t>практик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 sz="2400"/>
            </a:pPr>
            <a:r>
              <a:rPr lang="ru-RU" sz="2000"/>
              <a:t>— мой сайт: </a:t>
            </a:r>
            <a:r>
              <a:rPr lang="en-GB" sz="2000" u="sng">
                <a:solidFill>
                  <a:srgbClr val="5187FF"/>
                </a:solidFill>
                <a:uFill>
                  <a:solidFill>
                    <a:srgbClr val="5187FF"/>
                  </a:solidFill>
                </a:uFill>
                <a:hlinkClick r:id="rId2"/>
              </a:rPr>
              <a:t>https://xfenix.ru/</a:t>
            </a:r>
            <a:endParaRPr lang="ru-RU"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B2BF95-A9DC-D745-8CC2-487C00F3F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15" y="1700213"/>
            <a:ext cx="2613985" cy="26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Набросок части архитектуры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9280C-A59D-3049-A9A2-A6682CE0DEC0}"/>
              </a:ext>
            </a:extLst>
          </p:cNvPr>
          <p:cNvGrpSpPr/>
          <p:nvPr/>
        </p:nvGrpSpPr>
        <p:grpSpPr>
          <a:xfrm>
            <a:off x="4949840" y="3546098"/>
            <a:ext cx="1258826" cy="1864229"/>
            <a:chOff x="5385611" y="1537056"/>
            <a:chExt cx="1258826" cy="18642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A45AD7-9190-5242-A862-AE03D97D73F1}"/>
                </a:ext>
              </a:extLst>
            </p:cNvPr>
            <p:cNvSpPr/>
            <p:nvPr/>
          </p:nvSpPr>
          <p:spPr>
            <a:xfrm>
              <a:off x="5385611" y="1537056"/>
              <a:ext cx="1258826" cy="1184622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A3456AA2-0E75-A14F-9B9E-07FF30DCEADB}"/>
                </a:ext>
              </a:extLst>
            </p:cNvPr>
            <p:cNvSpPr/>
            <p:nvPr/>
          </p:nvSpPr>
          <p:spPr>
            <a:xfrm>
              <a:off x="5644868" y="2772671"/>
              <a:ext cx="731941" cy="628614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3938514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31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Набросок части архитектуры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9280C-A59D-3049-A9A2-A6682CE0DEC0}"/>
              </a:ext>
            </a:extLst>
          </p:cNvPr>
          <p:cNvGrpSpPr/>
          <p:nvPr/>
        </p:nvGrpSpPr>
        <p:grpSpPr>
          <a:xfrm>
            <a:off x="4949840" y="3546098"/>
            <a:ext cx="1258826" cy="1864229"/>
            <a:chOff x="5385611" y="1537056"/>
            <a:chExt cx="1258826" cy="18642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A45AD7-9190-5242-A862-AE03D97D73F1}"/>
                </a:ext>
              </a:extLst>
            </p:cNvPr>
            <p:cNvSpPr/>
            <p:nvPr/>
          </p:nvSpPr>
          <p:spPr>
            <a:xfrm>
              <a:off x="5385611" y="1537056"/>
              <a:ext cx="1258826" cy="1184622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A3456AA2-0E75-A14F-9B9E-07FF30DCEADB}"/>
                </a:ext>
              </a:extLst>
            </p:cNvPr>
            <p:cNvSpPr/>
            <p:nvPr/>
          </p:nvSpPr>
          <p:spPr>
            <a:xfrm>
              <a:off x="5644868" y="2772671"/>
              <a:ext cx="731941" cy="628614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ECCF1DE-72C5-A846-8BF0-FD986CCC256F}"/>
              </a:ext>
            </a:extLst>
          </p:cNvPr>
          <p:cNvSpPr/>
          <p:nvPr/>
        </p:nvSpPr>
        <p:spPr>
          <a:xfrm rot="10800000">
            <a:off x="2247791" y="3701052"/>
            <a:ext cx="2587752" cy="874713"/>
          </a:xfrm>
          <a:prstGeom prst="rightArrow">
            <a:avLst/>
          </a:prstGeom>
          <a:solidFill>
            <a:srgbClr val="FB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ACAC9-9832-5940-8552-E3BD51A0709B}"/>
              </a:ext>
            </a:extLst>
          </p:cNvPr>
          <p:cNvSpPr txBox="1"/>
          <p:nvPr/>
        </p:nvSpPr>
        <p:spPr>
          <a:xfrm>
            <a:off x="3541666" y="3938353"/>
            <a:ext cx="161654" cy="40011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algn="ctr"/>
            <a:r>
              <a:rPr lang="ru-RU" sz="2000" dirty="0"/>
              <a:t>?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101896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32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Набросок части архитектуры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9280C-A59D-3049-A9A2-A6682CE0DEC0}"/>
              </a:ext>
            </a:extLst>
          </p:cNvPr>
          <p:cNvGrpSpPr/>
          <p:nvPr/>
        </p:nvGrpSpPr>
        <p:grpSpPr>
          <a:xfrm>
            <a:off x="4949840" y="3546098"/>
            <a:ext cx="1258826" cy="1864229"/>
            <a:chOff x="5385611" y="1537056"/>
            <a:chExt cx="1258826" cy="18642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A45AD7-9190-5242-A862-AE03D97D73F1}"/>
                </a:ext>
              </a:extLst>
            </p:cNvPr>
            <p:cNvSpPr/>
            <p:nvPr/>
          </p:nvSpPr>
          <p:spPr>
            <a:xfrm>
              <a:off x="5385611" y="1537056"/>
              <a:ext cx="1258826" cy="1184622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A3456AA2-0E75-A14F-9B9E-07FF30DCEADB}"/>
                </a:ext>
              </a:extLst>
            </p:cNvPr>
            <p:cNvSpPr/>
            <p:nvPr/>
          </p:nvSpPr>
          <p:spPr>
            <a:xfrm>
              <a:off x="5644868" y="2772671"/>
              <a:ext cx="731941" cy="628614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9682103-A4BB-AC42-BA1F-FFABB0A3955A}"/>
              </a:ext>
            </a:extLst>
          </p:cNvPr>
          <p:cNvSpPr/>
          <p:nvPr/>
        </p:nvSpPr>
        <p:spPr>
          <a:xfrm rot="16200000">
            <a:off x="1616990" y="2563673"/>
            <a:ext cx="628613" cy="874713"/>
          </a:xfrm>
          <a:prstGeom prst="rightArrow">
            <a:avLst/>
          </a:prstGeom>
          <a:solidFill>
            <a:srgbClr val="FB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7104FD3-BE0F-C044-A393-19874E04D3CF}"/>
              </a:ext>
            </a:extLst>
          </p:cNvPr>
          <p:cNvSpPr/>
          <p:nvPr/>
        </p:nvSpPr>
        <p:spPr>
          <a:xfrm rot="10800000">
            <a:off x="2247791" y="3701052"/>
            <a:ext cx="2587752" cy="874713"/>
          </a:xfrm>
          <a:prstGeom prst="rightArrow">
            <a:avLst/>
          </a:prstGeom>
          <a:solidFill>
            <a:srgbClr val="FB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F14CE-DAA3-494A-BBDE-4ADF5D99E9D1}"/>
              </a:ext>
            </a:extLst>
          </p:cNvPr>
          <p:cNvSpPr txBox="1"/>
          <p:nvPr/>
        </p:nvSpPr>
        <p:spPr>
          <a:xfrm>
            <a:off x="3541666" y="3938353"/>
            <a:ext cx="161654" cy="40011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algn="ctr"/>
            <a:r>
              <a:rPr lang="ru-RU" sz="2000" dirty="0"/>
              <a:t>?</a:t>
            </a:r>
            <a:endParaRPr lang="en-RU" sz="2000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0262C18-A177-C541-A33F-01CA144538E9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Вот и сложность канала «вверх»</a:t>
            </a:r>
            <a:endParaRPr lang="en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494F8A-CB1F-D347-9922-AD0CDF9D575F}"/>
              </a:ext>
            </a:extLst>
          </p:cNvPr>
          <p:cNvSpPr/>
          <p:nvPr/>
        </p:nvSpPr>
        <p:spPr>
          <a:xfrm>
            <a:off x="1120936" y="3710034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2AB5E-959E-B24C-BFE6-62D396D26937}"/>
              </a:ext>
            </a:extLst>
          </p:cNvPr>
          <p:cNvSpPr/>
          <p:nvPr/>
        </p:nvSpPr>
        <p:spPr>
          <a:xfrm>
            <a:off x="1355854" y="4026691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09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же быть с каналом «вверх»?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33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8690759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Например, взять </a:t>
            </a:r>
            <a:r>
              <a:rPr lang="en-US" sz="2000"/>
              <a:t>RabbitMQ</a:t>
            </a:r>
            <a:r>
              <a:rPr lang="ru-RU" sz="2000"/>
              <a:t>. Но нет уверенности, что:</a:t>
            </a:r>
          </a:p>
          <a:p>
            <a:pPr>
              <a:lnSpc>
                <a:spcPct val="150000"/>
              </a:lnSpc>
            </a:pPr>
            <a:r>
              <a:rPr lang="ru-RU" sz="2000"/>
              <a:t>— динамические подписки/отписки быстро работают</a:t>
            </a:r>
          </a:p>
          <a:p>
            <a:pPr>
              <a:lnSpc>
                <a:spcPct val="150000"/>
              </a:lnSpc>
            </a:pPr>
            <a:r>
              <a:rPr lang="ru-RU" sz="2000"/>
              <a:t>— динамическое создание очередей быстро работает</a:t>
            </a:r>
          </a:p>
          <a:p>
            <a:pPr>
              <a:lnSpc>
                <a:spcPct val="150000"/>
              </a:lnSpc>
            </a:pPr>
            <a:r>
              <a:rPr lang="ru-RU" sz="2000"/>
              <a:t>— что это все держит высокую нагрузку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290988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EB9B1-7B3E-674C-BC9A-F074461F60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34</a:t>
            </a:fld>
            <a:endParaRPr 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62B9D-841A-8441-A9AD-6059BF7E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62" y="766397"/>
            <a:ext cx="3382978" cy="2364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0598D-C7AD-B54D-B751-3F640FD3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462" y="732156"/>
            <a:ext cx="4345971" cy="2433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7589D-9A72-1546-98D1-78549B2F2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931" y="3590212"/>
            <a:ext cx="4828137" cy="2435527"/>
          </a:xfrm>
          <a:prstGeom prst="rect">
            <a:avLst/>
          </a:prstGeom>
        </p:spPr>
      </p:pic>
      <p:pic>
        <p:nvPicPr>
          <p:cNvPr id="7" name="Рисунок 63">
            <a:extLst>
              <a:ext uri="{FF2B5EF4-FFF2-40B4-BE49-F238E27FC236}">
                <a16:creationId xmlns:a16="http://schemas.microsoft.com/office/drawing/2014/main" id="{1B6E884B-7F09-C640-BF71-550A84494E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45" t="8198" r="7892" b="7478"/>
          <a:stretch/>
        </p:blipFill>
        <p:spPr>
          <a:xfrm>
            <a:off x="4144978" y="1471937"/>
            <a:ext cx="3902044" cy="39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83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же мы решили «проблему 1.0»?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47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EB9B1-7B3E-674C-BC9A-F074461F60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36</a:t>
            </a:fld>
            <a:endParaRPr 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4251E-3B3A-DB45-8B12-C52773B8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5" y="549133"/>
            <a:ext cx="10241369" cy="57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0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Приблизительно так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9280C-A59D-3049-A9A2-A6682CE0DEC0}"/>
              </a:ext>
            </a:extLst>
          </p:cNvPr>
          <p:cNvGrpSpPr/>
          <p:nvPr/>
        </p:nvGrpSpPr>
        <p:grpSpPr>
          <a:xfrm>
            <a:off x="4949840" y="3546098"/>
            <a:ext cx="1258826" cy="1864229"/>
            <a:chOff x="5385611" y="1537056"/>
            <a:chExt cx="1258826" cy="18642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A45AD7-9190-5242-A862-AE03D97D73F1}"/>
                </a:ext>
              </a:extLst>
            </p:cNvPr>
            <p:cNvSpPr/>
            <p:nvPr/>
          </p:nvSpPr>
          <p:spPr>
            <a:xfrm>
              <a:off x="5385611" y="1537056"/>
              <a:ext cx="1258826" cy="1184622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A3456AA2-0E75-A14F-9B9E-07FF30DCEADB}"/>
                </a:ext>
              </a:extLst>
            </p:cNvPr>
            <p:cNvSpPr/>
            <p:nvPr/>
          </p:nvSpPr>
          <p:spPr>
            <a:xfrm>
              <a:off x="5644868" y="2772671"/>
              <a:ext cx="731941" cy="628614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9682103-A4BB-AC42-BA1F-FFABB0A3955A}"/>
              </a:ext>
            </a:extLst>
          </p:cNvPr>
          <p:cNvSpPr/>
          <p:nvPr/>
        </p:nvSpPr>
        <p:spPr>
          <a:xfrm rot="16200000">
            <a:off x="1616990" y="2563673"/>
            <a:ext cx="628613" cy="874713"/>
          </a:xfrm>
          <a:prstGeom prst="rightArrow">
            <a:avLst/>
          </a:prstGeom>
          <a:solidFill>
            <a:srgbClr val="FB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A8785-38F8-AF4C-9B31-D5E0340D1D44}"/>
              </a:ext>
            </a:extLst>
          </p:cNvPr>
          <p:cNvGrpSpPr/>
          <p:nvPr/>
        </p:nvGrpSpPr>
        <p:grpSpPr>
          <a:xfrm>
            <a:off x="2222351" y="3646177"/>
            <a:ext cx="2638631" cy="874715"/>
            <a:chOff x="2222314" y="3701050"/>
            <a:chExt cx="2638631" cy="87471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92EC52C-E854-3B41-AD77-8AA886E9BE8E}"/>
                </a:ext>
              </a:extLst>
            </p:cNvPr>
            <p:cNvSpPr/>
            <p:nvPr/>
          </p:nvSpPr>
          <p:spPr>
            <a:xfrm rot="10800000">
              <a:off x="4172203" y="3701052"/>
              <a:ext cx="688742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6CDBC3-7888-384A-AB86-5F1A5343A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l="28500" t="23721" r="28253" b="23179"/>
            <a:stretch/>
          </p:blipFill>
          <p:spPr>
            <a:xfrm>
              <a:off x="3050817" y="3701051"/>
              <a:ext cx="1032490" cy="874713"/>
            </a:xfrm>
            <a:prstGeom prst="rect">
              <a:avLst/>
            </a:prstGeom>
          </p:spPr>
        </p:pic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5405FBA-2016-3143-AA42-8FE179B0D95C}"/>
                </a:ext>
              </a:extLst>
            </p:cNvPr>
            <p:cNvSpPr/>
            <p:nvPr/>
          </p:nvSpPr>
          <p:spPr>
            <a:xfrm rot="10800000">
              <a:off x="2222314" y="3701050"/>
              <a:ext cx="688742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DBA35-70CB-E147-A6AE-A90E9F1A9845}"/>
              </a:ext>
            </a:extLst>
          </p:cNvPr>
          <p:cNvSpPr/>
          <p:nvPr/>
        </p:nvSpPr>
        <p:spPr>
          <a:xfrm>
            <a:off x="1120936" y="3710034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C2E15C-D778-D846-AEF0-4C4399129764}"/>
              </a:ext>
            </a:extLst>
          </p:cNvPr>
          <p:cNvSpPr/>
          <p:nvPr/>
        </p:nvSpPr>
        <p:spPr>
          <a:xfrm>
            <a:off x="1355854" y="4026691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78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38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Приблизительно так</a:t>
            </a:r>
            <a:endParaRPr lang="en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FA45-E18B-1442-A4B0-552B2362E015}"/>
              </a:ext>
            </a:extLst>
          </p:cNvPr>
          <p:cNvSpPr/>
          <p:nvPr/>
        </p:nvSpPr>
        <p:spPr>
          <a:xfrm>
            <a:off x="874666" y="3491191"/>
            <a:ext cx="1276654" cy="1184688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DAFBB09-AFC1-6645-8F7B-30BE1470EBC5}"/>
              </a:ext>
            </a:extLst>
          </p:cNvPr>
          <p:cNvSpPr/>
          <p:nvPr/>
        </p:nvSpPr>
        <p:spPr>
          <a:xfrm rot="10800000">
            <a:off x="761999" y="2774650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F9E02A4-2C92-144D-B73B-DBD1C1B710EF}"/>
              </a:ext>
            </a:extLst>
          </p:cNvPr>
          <p:cNvSpPr/>
          <p:nvPr/>
        </p:nvSpPr>
        <p:spPr>
          <a:xfrm>
            <a:off x="874666" y="1478218"/>
            <a:ext cx="1258826" cy="1184688"/>
          </a:xfrm>
          <a:prstGeom prst="smileyFace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007BAED-A58A-914F-B04F-68323AF6F8FF}"/>
              </a:ext>
            </a:extLst>
          </p:cNvPr>
          <p:cNvSpPr/>
          <p:nvPr/>
        </p:nvSpPr>
        <p:spPr>
          <a:xfrm rot="5400000">
            <a:off x="3061460" y="3329793"/>
            <a:ext cx="960414" cy="5334001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F6DBCF9-9DF3-204C-A8C8-D653D48CC11B}"/>
              </a:ext>
            </a:extLst>
          </p:cNvPr>
          <p:cNvSpPr/>
          <p:nvPr/>
        </p:nvSpPr>
        <p:spPr>
          <a:xfrm rot="10800000">
            <a:off x="1138106" y="4781713"/>
            <a:ext cx="731941" cy="628614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9280C-A59D-3049-A9A2-A6682CE0DEC0}"/>
              </a:ext>
            </a:extLst>
          </p:cNvPr>
          <p:cNvGrpSpPr/>
          <p:nvPr/>
        </p:nvGrpSpPr>
        <p:grpSpPr>
          <a:xfrm>
            <a:off x="4949840" y="3546098"/>
            <a:ext cx="1258826" cy="1864229"/>
            <a:chOff x="5385611" y="1537056"/>
            <a:chExt cx="1258826" cy="18642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A45AD7-9190-5242-A862-AE03D97D73F1}"/>
                </a:ext>
              </a:extLst>
            </p:cNvPr>
            <p:cNvSpPr/>
            <p:nvPr/>
          </p:nvSpPr>
          <p:spPr>
            <a:xfrm>
              <a:off x="5385611" y="1537056"/>
              <a:ext cx="1258826" cy="1184622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A3456AA2-0E75-A14F-9B9E-07FF30DCEADB}"/>
                </a:ext>
              </a:extLst>
            </p:cNvPr>
            <p:cNvSpPr/>
            <p:nvPr/>
          </p:nvSpPr>
          <p:spPr>
            <a:xfrm>
              <a:off x="5644868" y="2772671"/>
              <a:ext cx="731941" cy="628614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9682103-A4BB-AC42-BA1F-FFABB0A3955A}"/>
              </a:ext>
            </a:extLst>
          </p:cNvPr>
          <p:cNvSpPr/>
          <p:nvPr/>
        </p:nvSpPr>
        <p:spPr>
          <a:xfrm rot="16200000">
            <a:off x="1616990" y="2563673"/>
            <a:ext cx="628613" cy="874713"/>
          </a:xfrm>
          <a:prstGeom prst="rightArrow">
            <a:avLst/>
          </a:prstGeom>
          <a:solidFill>
            <a:srgbClr val="FB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A8785-38F8-AF4C-9B31-D5E0340D1D44}"/>
              </a:ext>
            </a:extLst>
          </p:cNvPr>
          <p:cNvGrpSpPr/>
          <p:nvPr/>
        </p:nvGrpSpPr>
        <p:grpSpPr>
          <a:xfrm>
            <a:off x="2222351" y="3646177"/>
            <a:ext cx="2638631" cy="874715"/>
            <a:chOff x="2222314" y="3701050"/>
            <a:chExt cx="2638631" cy="87471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92EC52C-E854-3B41-AD77-8AA886E9BE8E}"/>
                </a:ext>
              </a:extLst>
            </p:cNvPr>
            <p:cNvSpPr/>
            <p:nvPr/>
          </p:nvSpPr>
          <p:spPr>
            <a:xfrm rot="10800000">
              <a:off x="4172203" y="3701052"/>
              <a:ext cx="688742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6CDBC3-7888-384A-AB86-5F1A5343A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l="28500" t="23721" r="28253" b="23179"/>
            <a:stretch/>
          </p:blipFill>
          <p:spPr>
            <a:xfrm>
              <a:off x="3050817" y="3701051"/>
              <a:ext cx="1032490" cy="874713"/>
            </a:xfrm>
            <a:prstGeom prst="rect">
              <a:avLst/>
            </a:prstGeom>
          </p:spPr>
        </p:pic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5405FBA-2016-3143-AA42-8FE179B0D95C}"/>
                </a:ext>
              </a:extLst>
            </p:cNvPr>
            <p:cNvSpPr/>
            <p:nvPr/>
          </p:nvSpPr>
          <p:spPr>
            <a:xfrm rot="10800000">
              <a:off x="2222314" y="3701050"/>
              <a:ext cx="688742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DBA35-70CB-E147-A6AE-A90E9F1A9845}"/>
              </a:ext>
            </a:extLst>
          </p:cNvPr>
          <p:cNvSpPr/>
          <p:nvPr/>
        </p:nvSpPr>
        <p:spPr>
          <a:xfrm>
            <a:off x="1120936" y="3710034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C2E15C-D778-D846-AEF0-4C4399129764}"/>
              </a:ext>
            </a:extLst>
          </p:cNvPr>
          <p:cNvSpPr/>
          <p:nvPr/>
        </p:nvSpPr>
        <p:spPr>
          <a:xfrm>
            <a:off x="1355854" y="4026691"/>
            <a:ext cx="531655" cy="407521"/>
          </a:xfrm>
          <a:prstGeom prst="rect">
            <a:avLst/>
          </a:prstGeom>
          <a:solidFill>
            <a:srgbClr val="CFC3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0DC28-679B-804F-BDC7-C3D4BE9FF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77" y="4863595"/>
            <a:ext cx="371926" cy="3719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63661A-302E-5141-A98A-2E3E2EA45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04" y="4905568"/>
            <a:ext cx="371926" cy="3719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2D800A-6FD3-9D4A-9422-1D246B7D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74" y="3931381"/>
            <a:ext cx="371926" cy="3719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B0537A-01C9-EA4B-AA22-2E14C2CF0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72" y="4128625"/>
            <a:ext cx="219526" cy="2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53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EB9B1-7B3E-674C-BC9A-F074461F60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39</a:t>
            </a:fld>
            <a:endParaRPr 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71576-BB01-A94A-B378-DF383814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12" y="8680"/>
            <a:ext cx="4550576" cy="68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 начале опишем контекст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9791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устроен «фронт»</a:t>
            </a:r>
            <a:endParaRPr lang="en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40</a:t>
            </a:fld>
            <a:endParaRPr lang="x-non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37185-1DB5-684B-AB33-208581C9DC7C}"/>
              </a:ext>
            </a:extLst>
          </p:cNvPr>
          <p:cNvSpPr/>
          <p:nvPr/>
        </p:nvSpPr>
        <p:spPr>
          <a:xfrm>
            <a:off x="761999" y="1264864"/>
            <a:ext cx="1029309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WAIT_TIMEOUT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795DA3"/>
                </a:solidFill>
                <a:effectLst/>
              </a:rPr>
              <a:t>Final[int]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>
                <a:solidFill>
                  <a:srgbClr val="0086B3"/>
                </a:solidFill>
                <a:effectLst/>
              </a:rPr>
              <a:t>300</a:t>
            </a:r>
            <a:br>
              <a:rPr lang="en-GB" sz="1800">
                <a:solidFill>
                  <a:srgbClr val="0086B3"/>
                </a:solidFill>
                <a:effectLst/>
              </a:rPr>
            </a:br>
            <a:br>
              <a:rPr lang="en-GB" sz="1800">
                <a:solidFill>
                  <a:srgbClr val="0086B3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async def </a:t>
            </a:r>
            <a:r>
              <a:rPr lang="en-GB" sz="1800">
                <a:solidFill>
                  <a:srgbClr val="795DA3"/>
                </a:solidFill>
                <a:effectLst/>
              </a:rPr>
              <a:t>bot_request_handler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r>
              <a:rPr lang="en-GB" sz="1800">
                <a:solidFill>
                  <a:srgbClr val="A71D5D"/>
                </a:solidFill>
                <a:effectLst/>
              </a:rPr>
              <a:t>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</a:t>
            </a:r>
            <a:r>
              <a:rPr lang="en-GB" sz="1800">
                <a:solidFill>
                  <a:srgbClr val="969896"/>
                </a:solidFill>
                <a:effectLst/>
              </a:rPr>
              <a:t>#...</a:t>
            </a:r>
            <a:br>
              <a:rPr lang="en-GB" sz="1800">
                <a:solidFill>
                  <a:srgbClr val="969896"/>
                </a:solidFill>
                <a:effectLst/>
              </a:rPr>
            </a:br>
            <a:r>
              <a:rPr lang="en-GB" sz="1800">
                <a:solidFill>
                  <a:srgbClr val="969896"/>
                </a:solidFill>
                <a:effectLst/>
              </a:rPr>
              <a:t>    </a:t>
            </a:r>
            <a:r>
              <a:rPr lang="en-GB" sz="1800"/>
              <a:t>inner_key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0086B3"/>
                </a:solidFill>
                <a:effectLst/>
              </a:rPr>
              <a:t>str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uuid4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uuid</a:t>
            </a:r>
            <a:r>
              <a:rPr lang="en-GB" sz="1800">
                <a:solidFill>
                  <a:srgbClr val="63A35C"/>
                </a:solidFill>
                <a:effectLst/>
              </a:rPr>
              <a:t>()  </a:t>
            </a:r>
            <a:r>
              <a:rPr lang="en-GB" sz="1800">
                <a:solidFill>
                  <a:srgbClr val="969896"/>
                </a:solidFill>
                <a:effectLst/>
              </a:rPr>
              <a:t># &lt;-- </a:t>
            </a:r>
            <a:r>
              <a:rPr lang="ru-RU" sz="1800">
                <a:solidFill>
                  <a:srgbClr val="969896"/>
                </a:solidFill>
                <a:effectLst/>
              </a:rPr>
              <a:t>вот он наш ключ</a:t>
            </a:r>
            <a:br>
              <a:rPr lang="ru-RU" sz="1800">
                <a:solidFill>
                  <a:srgbClr val="969896"/>
                </a:solidFill>
                <a:effectLst/>
              </a:rPr>
            </a:br>
            <a:r>
              <a:rPr lang="ru-RU" sz="1800">
                <a:solidFill>
                  <a:srgbClr val="969896"/>
                </a:solidFill>
                <a:effectLst/>
              </a:rPr>
              <a:t>    </a:t>
            </a:r>
            <a:r>
              <a:rPr lang="en-GB" sz="1800">
                <a:solidFill>
                  <a:srgbClr val="A71D5D"/>
                </a:solidFill>
                <a:effectLst/>
              </a:rPr>
              <a:t>await </a:t>
            </a:r>
            <a:r>
              <a:rPr lang="en-GB" sz="1800"/>
              <a:t>rabbitmq_connection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publish_message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</a:t>
            </a:r>
            <a:r>
              <a:rPr lang="en-GB" sz="1800" b="1">
                <a:solidFill>
                  <a:srgbClr val="008080"/>
                </a:solidFill>
                <a:effectLst/>
              </a:rPr>
              <a:t>'sometopic'</a:t>
            </a:r>
            <a:r>
              <a:rPr lang="en-GB" sz="1800">
                <a:solidFill>
                  <a:srgbClr val="63A35C"/>
                </a:solidFill>
                <a:effectLst/>
              </a:rPr>
              <a:t>, {</a:t>
            </a:r>
            <a:r>
              <a:rPr lang="en-GB" sz="1800" b="1">
                <a:solidFill>
                  <a:srgbClr val="008080"/>
                </a:solidFill>
                <a:effectLst/>
              </a:rPr>
              <a:t>'return_key'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/>
              <a:t>inner_key</a:t>
            </a:r>
            <a:r>
              <a:rPr lang="en-GB" sz="1800">
                <a:solidFill>
                  <a:srgbClr val="63A35C"/>
                </a:solidFill>
                <a:effectLst/>
              </a:rPr>
              <a:t>, </a:t>
            </a:r>
            <a:r>
              <a:rPr lang="en-GB" sz="1800" b="1">
                <a:solidFill>
                  <a:srgbClr val="008080"/>
                </a:solidFill>
                <a:effectLst/>
              </a:rPr>
              <a:t>'message'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 b="1">
                <a:solidFill>
                  <a:srgbClr val="008080"/>
                </a:solidFill>
                <a:effectLst/>
              </a:rPr>
              <a:t>'</a:t>
            </a:r>
            <a:r>
              <a:rPr lang="ru-RU" sz="1800" b="1">
                <a:solidFill>
                  <a:srgbClr val="008080"/>
                </a:solidFill>
                <a:effectLst/>
              </a:rPr>
              <a:t>Сообщение от пользователя'</a:t>
            </a:r>
            <a:r>
              <a:rPr lang="ru-RU" sz="1800">
                <a:solidFill>
                  <a:srgbClr val="63A35C"/>
                </a:solidFill>
                <a:effectLst/>
              </a:rPr>
              <a:t>}</a:t>
            </a:r>
            <a:br>
              <a:rPr lang="ru-RU" sz="1800">
                <a:solidFill>
                  <a:srgbClr val="63A35C"/>
                </a:solidFill>
                <a:effectLst/>
              </a:rPr>
            </a:br>
            <a:r>
              <a:rPr lang="ru-RU" sz="1800">
                <a:solidFill>
                  <a:srgbClr val="63A35C"/>
                </a:solidFill>
                <a:effectLst/>
              </a:rPr>
              <a:t>    )</a:t>
            </a:r>
            <a:br>
              <a:rPr lang="ru-RU" sz="1800">
                <a:solidFill>
                  <a:srgbClr val="63A35C"/>
                </a:solidFill>
                <a:effectLst/>
              </a:rPr>
            </a:br>
            <a:r>
              <a:rPr lang="ru-RU" sz="1800">
                <a:solidFill>
                  <a:srgbClr val="63A35C"/>
                </a:solidFill>
                <a:effectLst/>
              </a:rPr>
              <a:t>    </a:t>
            </a:r>
            <a:r>
              <a:rPr lang="ru-RU" sz="1800">
                <a:solidFill>
                  <a:srgbClr val="969896"/>
                </a:solidFill>
                <a:effectLst/>
              </a:rPr>
              <a:t>#...</a:t>
            </a:r>
            <a:br>
              <a:rPr lang="ru-RU" sz="1800">
                <a:solidFill>
                  <a:srgbClr val="969896"/>
                </a:solidFill>
                <a:effectLst/>
              </a:rPr>
            </a:br>
            <a:r>
              <a:rPr lang="ru-RU" sz="1800">
                <a:solidFill>
                  <a:srgbClr val="969896"/>
                </a:solidFill>
                <a:effectLst/>
              </a:rPr>
              <a:t>    </a:t>
            </a:r>
            <a:r>
              <a:rPr lang="en-GB" sz="1800">
                <a:solidFill>
                  <a:srgbClr val="A71D5D"/>
                </a:solidFill>
                <a:effectLst/>
              </a:rPr>
              <a:t>while True: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    </a:t>
            </a:r>
            <a:r>
              <a:rPr lang="en-GB" sz="1800"/>
              <a:t>possible_result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0086B3"/>
                </a:solidFill>
                <a:effectLst/>
              </a:rPr>
              <a:t>bytes </a:t>
            </a:r>
            <a:r>
              <a:rPr lang="en-GB" sz="1800">
                <a:solidFill>
                  <a:srgbClr val="A71D5D"/>
                </a:solidFill>
                <a:effectLst/>
              </a:rPr>
              <a:t>| None = await </a:t>
            </a:r>
            <a:r>
              <a:rPr lang="en-GB" sz="1800"/>
              <a:t>redis_connection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get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inner_key</a:t>
            </a:r>
            <a:r>
              <a:rPr lang="en-GB" sz="1800">
                <a:solidFill>
                  <a:srgbClr val="63A35C"/>
                </a:solidFill>
                <a:effectLst/>
              </a:rPr>
              <a:t>)  </a:t>
            </a:r>
            <a:r>
              <a:rPr lang="en-GB" sz="1800">
                <a:solidFill>
                  <a:srgbClr val="969896"/>
                </a:solidFill>
                <a:effectLst/>
              </a:rPr>
              <a:t># &lt;-- </a:t>
            </a:r>
            <a:r>
              <a:rPr lang="ru-RU" sz="1800">
                <a:solidFill>
                  <a:srgbClr val="969896"/>
                </a:solidFill>
                <a:effectLst/>
              </a:rPr>
              <a:t>вот он наш ключ</a:t>
            </a:r>
            <a:br>
              <a:rPr lang="ru-RU" sz="1800">
                <a:solidFill>
                  <a:srgbClr val="969896"/>
                </a:solidFill>
                <a:effectLst/>
              </a:rPr>
            </a:br>
            <a:r>
              <a:rPr lang="ru-RU" sz="1800">
                <a:solidFill>
                  <a:srgbClr val="969896"/>
                </a:solidFill>
                <a:effectLst/>
              </a:rPr>
              <a:t>        </a:t>
            </a:r>
            <a:r>
              <a:rPr lang="en-GB" sz="1800">
                <a:solidFill>
                  <a:srgbClr val="A71D5D"/>
                </a:solidFill>
                <a:effectLst/>
              </a:rPr>
              <a:t>if </a:t>
            </a:r>
            <a:r>
              <a:rPr lang="en-GB" sz="1800"/>
              <a:t>possible_result</a:t>
            </a:r>
            <a:r>
              <a:rPr lang="en-GB" sz="1800">
                <a:solidFill>
                  <a:srgbClr val="A71D5D"/>
                </a:solidFill>
                <a:effectLst/>
              </a:rPr>
              <a:t>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        await </a:t>
            </a:r>
            <a:r>
              <a:rPr lang="en-GB" sz="1800"/>
              <a:t>redis_connection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remove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inner_key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    </a:t>
            </a:r>
            <a:r>
              <a:rPr lang="en-GB" sz="1800">
                <a:solidFill>
                  <a:srgbClr val="A71D5D"/>
                </a:solidFill>
                <a:effectLst/>
              </a:rPr>
              <a:t>return </a:t>
            </a:r>
            <a:r>
              <a:rPr lang="en-GB" sz="1800">
                <a:solidFill>
                  <a:srgbClr val="0086B3"/>
                </a:solidFill>
                <a:effectLst/>
              </a:rPr>
              <a:t>JsonResponse</a:t>
            </a:r>
            <a:r>
              <a:rPr lang="en-GB" sz="1800">
                <a:solidFill>
                  <a:srgbClr val="63A35C"/>
                </a:solidFill>
                <a:effectLst/>
              </a:rPr>
              <a:t>({</a:t>
            </a:r>
            <a:r>
              <a:rPr lang="en-GB" sz="1800" b="1">
                <a:solidFill>
                  <a:srgbClr val="008080"/>
                </a:solidFill>
                <a:effectLst/>
              </a:rPr>
              <a:t>'answer'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/>
              <a:t>possible_result</a:t>
            </a:r>
            <a:r>
              <a:rPr lang="en-GB" sz="1800">
                <a:solidFill>
                  <a:srgbClr val="63A35C"/>
                </a:solidFill>
                <a:effectLst/>
              </a:rPr>
              <a:t>})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</a:t>
            </a:r>
            <a:r>
              <a:rPr lang="en-GB" sz="1800">
                <a:solidFill>
                  <a:srgbClr val="A71D5D"/>
                </a:solidFill>
                <a:effectLst/>
              </a:rPr>
              <a:t>await </a:t>
            </a:r>
            <a:r>
              <a:rPr lang="en-GB" sz="1800"/>
              <a:t>asyncio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sleep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WAIT_TIMEOUT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</a:t>
            </a:r>
            <a:r>
              <a:rPr lang="en-GB" sz="1800">
                <a:solidFill>
                  <a:srgbClr val="969896"/>
                </a:solidFill>
                <a:effectLst/>
              </a:rPr>
              <a:t># ... </a:t>
            </a:r>
            <a:r>
              <a:rPr lang="ru-RU" sz="1800">
                <a:solidFill>
                  <a:srgbClr val="969896"/>
                </a:solidFill>
                <a:effectLst/>
              </a:rPr>
              <a:t>что-то про таймауты</a:t>
            </a: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114828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устроен «бэк» (</a:t>
            </a:r>
            <a:r>
              <a:rPr lang="en-US"/>
              <a:t>ml </a:t>
            </a:r>
            <a:r>
              <a:rPr lang="ru-RU"/>
              <a:t>ядро)</a:t>
            </a:r>
            <a:endParaRPr lang="en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41</a:t>
            </a:fld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EE68C-AF2F-AD47-BF4B-48A8BD1F294F}"/>
              </a:ext>
            </a:extLst>
          </p:cNvPr>
          <p:cNvSpPr/>
          <p:nvPr/>
        </p:nvSpPr>
        <p:spPr>
          <a:xfrm>
            <a:off x="761999" y="1260961"/>
            <a:ext cx="106680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/>
              <a:t>MESSAGE_EXPIRATION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795DA3"/>
                </a:solidFill>
                <a:effectLst/>
              </a:rPr>
              <a:t>Final[int]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>
                <a:solidFill>
                  <a:srgbClr val="0086B3"/>
                </a:solidFill>
                <a:effectLst/>
              </a:rPr>
              <a:t>600</a:t>
            </a:r>
            <a:br>
              <a:rPr lang="en-GB" sz="1800">
                <a:solidFill>
                  <a:srgbClr val="0086B3"/>
                </a:solidFill>
                <a:effectLst/>
              </a:rPr>
            </a:br>
            <a:br>
              <a:rPr lang="en-GB" sz="1800">
                <a:solidFill>
                  <a:srgbClr val="0086B3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async def </a:t>
            </a:r>
            <a:r>
              <a:rPr lang="en-GB" sz="1800">
                <a:solidFill>
                  <a:srgbClr val="795DA3"/>
                </a:solidFill>
                <a:effectLst/>
              </a:rPr>
              <a:t>ml_core_wannabe_answerer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r>
              <a:rPr lang="en-GB" sz="1800">
                <a:solidFill>
                  <a:srgbClr val="A71D5D"/>
                </a:solidFill>
                <a:effectLst/>
              </a:rPr>
              <a:t>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</a:t>
            </a:r>
            <a:r>
              <a:rPr lang="en-GB" sz="1800">
                <a:solidFill>
                  <a:srgbClr val="969896"/>
                </a:solidFill>
                <a:effectLst/>
              </a:rPr>
              <a:t>#...</a:t>
            </a:r>
            <a:br>
              <a:rPr lang="en-GB" sz="1800">
                <a:solidFill>
                  <a:srgbClr val="969896"/>
                </a:solidFill>
                <a:effectLst/>
              </a:rPr>
            </a:br>
            <a:r>
              <a:rPr lang="en-GB" sz="1800">
                <a:solidFill>
                  <a:srgbClr val="969896"/>
                </a:solidFill>
                <a:effectLst/>
              </a:rPr>
              <a:t>    </a:t>
            </a:r>
            <a:r>
              <a:rPr lang="en-GB" sz="1800"/>
              <a:t>rabbit_listener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795DA3"/>
                </a:solidFill>
                <a:effectLst/>
              </a:rPr>
              <a:t>RabbitmqListener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rabbitmq_connection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subscribe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 b="1">
                <a:solidFill>
                  <a:srgbClr val="008080"/>
                </a:solidFill>
                <a:effectLst/>
              </a:rPr>
              <a:t>'sometopic'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>
                <a:solidFill>
                  <a:srgbClr val="A71D5D"/>
                </a:solidFill>
                <a:effectLst/>
              </a:rPr>
              <a:t>while True: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    </a:t>
            </a:r>
            <a:r>
              <a:rPr lang="en-GB" sz="1800"/>
              <a:t>new_message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0086B3"/>
                </a:solidFill>
                <a:effectLst/>
              </a:rPr>
              <a:t>dict </a:t>
            </a:r>
            <a:r>
              <a:rPr lang="en-GB" sz="1800">
                <a:solidFill>
                  <a:srgbClr val="A71D5D"/>
                </a:solidFill>
                <a:effectLst/>
              </a:rPr>
              <a:t>= await </a:t>
            </a:r>
            <a:r>
              <a:rPr lang="en-GB" sz="1800"/>
              <a:t>rabbit_listener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read_json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</a:t>
            </a:r>
            <a:r>
              <a:rPr lang="en-GB" sz="1800">
                <a:solidFill>
                  <a:srgbClr val="969896"/>
                </a:solidFill>
                <a:effectLst/>
              </a:rPr>
              <a:t>#...</a:t>
            </a:r>
            <a:br>
              <a:rPr lang="en-GB" sz="1800">
                <a:solidFill>
                  <a:srgbClr val="969896"/>
                </a:solidFill>
                <a:effectLst/>
              </a:rPr>
            </a:br>
            <a:r>
              <a:rPr lang="en-GB" sz="1800">
                <a:solidFill>
                  <a:srgbClr val="969896"/>
                </a:solidFill>
                <a:effectLst/>
              </a:rPr>
              <a:t>        </a:t>
            </a:r>
            <a:r>
              <a:rPr lang="en-GB" sz="1800"/>
              <a:t>result_of_predict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0086B3"/>
                </a:solidFill>
                <a:effectLst/>
              </a:rPr>
              <a:t>dict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>
                <a:solidFill>
                  <a:srgbClr val="0086B3"/>
                </a:solidFill>
                <a:effectLst/>
              </a:rPr>
              <a:t>do_some_predict_magic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new_message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</a:t>
            </a:r>
            <a:r>
              <a:rPr lang="en-GB" sz="1800">
                <a:solidFill>
                  <a:srgbClr val="969896"/>
                </a:solidFill>
                <a:effectLst/>
              </a:rPr>
              <a:t>#...</a:t>
            </a:r>
            <a:br>
              <a:rPr lang="en-GB" sz="1800">
                <a:solidFill>
                  <a:srgbClr val="969896"/>
                </a:solidFill>
                <a:effectLst/>
              </a:rPr>
            </a:br>
            <a:r>
              <a:rPr lang="en-GB" sz="1800">
                <a:solidFill>
                  <a:srgbClr val="969896"/>
                </a:solidFill>
                <a:effectLst/>
              </a:rPr>
              <a:t>        </a:t>
            </a:r>
            <a:r>
              <a:rPr lang="en-GB" sz="1800"/>
              <a:t>redis_connection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set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        </a:t>
            </a:r>
            <a:r>
              <a:rPr lang="en-GB" sz="1800"/>
              <a:t>new_message</a:t>
            </a:r>
            <a:r>
              <a:rPr lang="en-GB" sz="1800">
                <a:solidFill>
                  <a:srgbClr val="63A35C"/>
                </a:solidFill>
                <a:effectLst/>
              </a:rPr>
              <a:t>[</a:t>
            </a:r>
            <a:r>
              <a:rPr lang="en-GB" sz="1800" b="1">
                <a:solidFill>
                  <a:srgbClr val="008080"/>
                </a:solidFill>
                <a:effectLst/>
              </a:rPr>
              <a:t>'return_key'</a:t>
            </a:r>
            <a:r>
              <a:rPr lang="en-GB" sz="1800">
                <a:solidFill>
                  <a:srgbClr val="63A35C"/>
                </a:solidFill>
                <a:effectLst/>
              </a:rPr>
              <a:t>],   </a:t>
            </a:r>
            <a:r>
              <a:rPr lang="en-GB" sz="1800">
                <a:solidFill>
                  <a:srgbClr val="969896"/>
                </a:solidFill>
                <a:effectLst/>
              </a:rPr>
              <a:t># &lt;-- </a:t>
            </a:r>
            <a:r>
              <a:rPr lang="ru-RU" sz="1800">
                <a:solidFill>
                  <a:srgbClr val="969896"/>
                </a:solidFill>
                <a:effectLst/>
              </a:rPr>
              <a:t>вот он наш ключ</a:t>
            </a:r>
            <a:br>
              <a:rPr lang="ru-RU" sz="1800">
                <a:solidFill>
                  <a:srgbClr val="969896"/>
                </a:solidFill>
                <a:effectLst/>
              </a:rPr>
            </a:br>
            <a:r>
              <a:rPr lang="ru-RU" sz="1800">
                <a:solidFill>
                  <a:srgbClr val="969896"/>
                </a:solidFill>
                <a:effectLst/>
              </a:rPr>
              <a:t>            </a:t>
            </a:r>
            <a:r>
              <a:rPr lang="en-GB" sz="1800"/>
              <a:t>json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encode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result_of_predict</a:t>
            </a:r>
            <a:r>
              <a:rPr lang="en-GB" sz="1800">
                <a:solidFill>
                  <a:srgbClr val="63A35C"/>
                </a:solidFill>
                <a:effectLst/>
              </a:rPr>
              <a:t>), </a:t>
            </a:r>
            <a:r>
              <a:rPr lang="en-GB" sz="1800"/>
              <a:t>MESSAGE_EXPIRATION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316498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14435A2-680F-784C-B15D-A5BEC244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решению 1.0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CDE50-44D0-8146-AF27-2B2921B814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42</a:t>
            </a:fld>
            <a:endParaRPr lang="x-non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74DD61-493C-F242-BBDE-E9CFF9C4B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/>
              <a:t> ну… оно работает!</a:t>
            </a:r>
          </a:p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/>
              <a:t> сделано просто и понятно</a:t>
            </a:r>
          </a:p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 dirty="0"/>
              <a:t> бизнес очень доволен</a:t>
            </a:r>
            <a:endParaRPr lang="en-RU" sz="2000" dirty="0"/>
          </a:p>
          <a:p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2584341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14435A2-680F-784C-B15D-A5BEC244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решению 1.0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CDE50-44D0-8146-AF27-2B2921B814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43</a:t>
            </a:fld>
            <a:endParaRPr lang="x-non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74DD61-493C-F242-BBDE-E9CFF9C4B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572000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/>
              <a:t> ну… оно работает!</a:t>
            </a:r>
          </a:p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/>
              <a:t> сделано просто и понятно</a:t>
            </a:r>
          </a:p>
          <a:p>
            <a:pPr>
              <a:lnSpc>
                <a:spcPct val="150000"/>
              </a:lnSpc>
            </a:pPr>
            <a:r>
              <a:rPr lang="en-RU" sz="2000"/>
              <a:t>✅</a:t>
            </a:r>
            <a:r>
              <a:rPr lang="ru-RU" sz="2000" dirty="0"/>
              <a:t> бизнес очень доволен</a:t>
            </a:r>
            <a:endParaRPr lang="en-RU" sz="2000" dirty="0"/>
          </a:p>
          <a:p>
            <a:endParaRPr lang="en-RU" sz="20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52A6C00-9BCC-EC45-87D5-5C158CE678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751666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2000"/>
              <a:t>❌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ru-RU" sz="2000">
                <a:solidFill>
                  <a:schemeClr val="tx2"/>
                </a:solidFill>
              </a:rPr>
              <a:t>цикл со </a:t>
            </a:r>
            <a:r>
              <a:rPr lang="en-US" sz="2000">
                <a:solidFill>
                  <a:schemeClr val="tx2"/>
                </a:solidFill>
              </a:rPr>
              <a:t>sleep</a:t>
            </a:r>
          </a:p>
          <a:p>
            <a:pPr>
              <a:lnSpc>
                <a:spcPct val="150000"/>
              </a:lnSpc>
            </a:pPr>
            <a:r>
              <a:rPr lang="en-RU" sz="2000"/>
              <a:t>❌</a:t>
            </a:r>
            <a:r>
              <a:rPr lang="en-US" sz="2000" dirty="0">
                <a:solidFill>
                  <a:schemeClr val="tx2"/>
                </a:solidFill>
              </a:rPr>
              <a:t> р</a:t>
            </a:r>
            <a:r>
              <a:rPr lang="ru-RU" sz="2000" dirty="0">
                <a:solidFill>
                  <a:schemeClr val="tx2"/>
                </a:solidFill>
              </a:rPr>
              <a:t>едис неудобно масштабируется</a:t>
            </a:r>
          </a:p>
          <a:p>
            <a:pPr>
              <a:lnSpc>
                <a:spcPct val="150000"/>
              </a:lnSpc>
            </a:pPr>
            <a:r>
              <a:rPr lang="en-RU" sz="2000"/>
              <a:t>❌</a:t>
            </a:r>
            <a:r>
              <a:rPr lang="ru-RU" sz="2000" dirty="0">
                <a:solidFill>
                  <a:schemeClr val="tx2"/>
                </a:solidFill>
              </a:rPr>
              <a:t> у нас «распределенный монолит», где несколько сервисов пользуются «</a:t>
            </a:r>
            <a:r>
              <a:rPr lang="en-US" sz="2000" dirty="0">
                <a:solidFill>
                  <a:schemeClr val="tx2"/>
                </a:solidFill>
              </a:rPr>
              <a:t>shared DB</a:t>
            </a:r>
            <a:r>
              <a:rPr lang="ru-RU" sz="2000" dirty="0">
                <a:solidFill>
                  <a:schemeClr val="tx2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72814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024634"/>
          </a:xfrm>
        </p:spPr>
        <p:txBody>
          <a:bodyPr/>
          <a:lstStyle/>
          <a:p>
            <a:r>
              <a:rPr lang="ru-RU"/>
              <a:t>Этот подход в ряде случаев имеет право на существование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3366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007348-AA0C-F74E-AECC-4A1A3111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803864"/>
          </a:xfrm>
        </p:spPr>
        <p:txBody>
          <a:bodyPr/>
          <a:lstStyle/>
          <a:p>
            <a:r>
              <a:rPr lang="ru-RU"/>
              <a:t>Подход к проблеме 2.0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8963B-D4DF-4E4D-A789-37400403B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2134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2.0»?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 + чат-«админка», </a:t>
            </a:r>
            <a:r>
              <a:rPr lang="en-US" sz="2000"/>
              <a:t>b2c</a:t>
            </a:r>
            <a:endParaRPr lang="ru-RU" sz="2000"/>
          </a:p>
          <a:p>
            <a:pPr>
              <a:lnSpc>
                <a:spcPct val="150000"/>
              </a:lnSpc>
            </a:pP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4043292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2.0»?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 + чат-«админка», </a:t>
            </a:r>
            <a:r>
              <a:rPr lang="en-US" sz="2000"/>
              <a:t>b2c</a:t>
            </a: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— клиенты с текстовыми обращениями приходят сюда</a:t>
            </a:r>
          </a:p>
        </p:txBody>
      </p:sp>
    </p:spTree>
    <p:extLst>
      <p:ext uri="{BB962C8B-B14F-4D97-AF65-F5344CB8AC3E}">
        <p14:creationId xmlns:p14="http://schemas.microsoft.com/office/powerpoint/2010/main" val="202112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2.0»?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 + чат-«админка», </a:t>
            </a:r>
            <a:r>
              <a:rPr lang="en-US" sz="2000"/>
              <a:t>b2c</a:t>
            </a: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— клиенты с текстовыми обращениями приходят сюда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мобильное приложение, виджет на сайте, мессенджеры и т.п.</a:t>
            </a:r>
          </a:p>
        </p:txBody>
      </p:sp>
    </p:spTree>
    <p:extLst>
      <p:ext uri="{BB962C8B-B14F-4D97-AF65-F5344CB8AC3E}">
        <p14:creationId xmlns:p14="http://schemas.microsoft.com/office/powerpoint/2010/main" val="231015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2.0»?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49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 + чат-«админка», </a:t>
            </a:r>
            <a:r>
              <a:rPr lang="en-US" sz="2000"/>
              <a:t>b2c</a:t>
            </a: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— клиенты с текстовыми обращениями приходят сюда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мобильное приложение, виджет на сайте, мессенджеры и т.п.</a:t>
            </a:r>
          </a:p>
          <a:p>
            <a:pPr>
              <a:lnSpc>
                <a:spcPct val="150000"/>
              </a:lnSpc>
            </a:pPr>
            <a:r>
              <a:rPr lang="ru-RU" sz="2000"/>
              <a:t>— имеет много интеграций, несколько своих фронтендов</a:t>
            </a:r>
          </a:p>
        </p:txBody>
      </p:sp>
    </p:spTree>
    <p:extLst>
      <p:ext uri="{BB962C8B-B14F-4D97-AF65-F5344CB8AC3E}">
        <p14:creationId xmlns:p14="http://schemas.microsoft.com/office/powerpoint/2010/main" val="274729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мы делали?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52169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/>
              <a:t>— омниканальный чат со своей админкой</a:t>
            </a:r>
          </a:p>
        </p:txBody>
      </p:sp>
    </p:spTree>
    <p:extLst>
      <p:ext uri="{BB962C8B-B14F-4D97-AF65-F5344CB8AC3E}">
        <p14:creationId xmlns:p14="http://schemas.microsoft.com/office/powerpoint/2010/main" val="1261376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за продукт связан с «проблемой 2.0»?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чат + чат-«админка», </a:t>
            </a:r>
            <a:r>
              <a:rPr lang="en-US" sz="2000"/>
              <a:t>b2c</a:t>
            </a: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— клиенты с текстовыми обращениями приходят сюда</a:t>
            </a:r>
          </a:p>
          <a:p>
            <a:pPr>
              <a:lnSpc>
                <a:spcPct val="150000"/>
              </a:lnSpc>
            </a:pPr>
            <a:r>
              <a:rPr lang="ru-RU" sz="2000"/>
              <a:t>— обслуживает мобильное приложение, виджет на сайте, мессенджеры и т.п.</a:t>
            </a:r>
          </a:p>
          <a:p>
            <a:pPr>
              <a:lnSpc>
                <a:spcPct val="150000"/>
              </a:lnSpc>
            </a:pPr>
            <a:r>
              <a:rPr lang="ru-RU" sz="2000"/>
              <a:t>— имеет много интеграций, несколько своих фронтендов</a:t>
            </a:r>
          </a:p>
          <a:p>
            <a:pPr>
              <a:lnSpc>
                <a:spcPct val="150000"/>
              </a:lnSpc>
            </a:pPr>
            <a:r>
              <a:rPr lang="ru-RU" sz="2000"/>
              <a:t>— активно разрабатывается, бизнес требует большого объема функциональности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676245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так же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51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01877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</a:t>
            </a:r>
            <a:r>
              <a:rPr lang="en-US" sz="2000"/>
              <a:t>MSA </a:t>
            </a:r>
            <a:r>
              <a:rPr lang="ru-RU" sz="2000"/>
              <a:t>архитектура («шареный» </a:t>
            </a:r>
            <a:r>
              <a:rPr lang="en-US" sz="2000"/>
              <a:t>redis </a:t>
            </a:r>
            <a:r>
              <a:rPr lang="ru-RU" sz="2000"/>
              <a:t>не пойдет)</a:t>
            </a:r>
          </a:p>
          <a:p>
            <a:pPr>
              <a:lnSpc>
                <a:spcPct val="150000"/>
              </a:lnSpc>
            </a:pPr>
            <a:r>
              <a:rPr lang="ru-RU" sz="2000"/>
              <a:t>— Кубер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4134832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52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74849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53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4139724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54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3075658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55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1688232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56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12696F3-AAD9-9746-A8C9-4DEBA8C9E7B4}"/>
              </a:ext>
            </a:extLst>
          </p:cNvPr>
          <p:cNvSpPr/>
          <p:nvPr/>
        </p:nvSpPr>
        <p:spPr>
          <a:xfrm rot="16200000">
            <a:off x="7885387" y="2819337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246734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4ACE5E-1F30-D84D-AAE7-767911650F1D}"/>
              </a:ext>
            </a:extLst>
          </p:cNvPr>
          <p:cNvSpPr/>
          <p:nvPr/>
        </p:nvSpPr>
        <p:spPr>
          <a:xfrm rot="10800000">
            <a:off x="5540289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12696F3-AAD9-9746-A8C9-4DEBA8C9E7B4}"/>
              </a:ext>
            </a:extLst>
          </p:cNvPr>
          <p:cNvSpPr/>
          <p:nvPr/>
        </p:nvSpPr>
        <p:spPr>
          <a:xfrm rot="16200000">
            <a:off x="7885387" y="2819337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3945374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58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8D3E2F6-25E1-7B4B-9E55-23A9E07AB966}"/>
              </a:ext>
            </a:extLst>
          </p:cNvPr>
          <p:cNvSpPr/>
          <p:nvPr/>
        </p:nvSpPr>
        <p:spPr>
          <a:xfrm>
            <a:off x="3232128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4ACE5E-1F30-D84D-AAE7-767911650F1D}"/>
              </a:ext>
            </a:extLst>
          </p:cNvPr>
          <p:cNvSpPr/>
          <p:nvPr/>
        </p:nvSpPr>
        <p:spPr>
          <a:xfrm rot="10800000">
            <a:off x="5540289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12696F3-AAD9-9746-A8C9-4DEBA8C9E7B4}"/>
              </a:ext>
            </a:extLst>
          </p:cNvPr>
          <p:cNvSpPr/>
          <p:nvPr/>
        </p:nvSpPr>
        <p:spPr>
          <a:xfrm rot="16200000">
            <a:off x="7885387" y="2819337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818888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59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7D191-8C4D-9A4C-B592-C2CA52F9EA1E}"/>
              </a:ext>
            </a:extLst>
          </p:cNvPr>
          <p:cNvSpPr/>
          <p:nvPr/>
        </p:nvSpPr>
        <p:spPr>
          <a:xfrm>
            <a:off x="2561100" y="3064173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8D3E2F6-25E1-7B4B-9E55-23A9E07AB966}"/>
              </a:ext>
            </a:extLst>
          </p:cNvPr>
          <p:cNvSpPr/>
          <p:nvPr/>
        </p:nvSpPr>
        <p:spPr>
          <a:xfrm>
            <a:off x="3232128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4ACE5E-1F30-D84D-AAE7-767911650F1D}"/>
              </a:ext>
            </a:extLst>
          </p:cNvPr>
          <p:cNvSpPr/>
          <p:nvPr/>
        </p:nvSpPr>
        <p:spPr>
          <a:xfrm rot="10800000">
            <a:off x="5540289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12696F3-AAD9-9746-A8C9-4DEBA8C9E7B4}"/>
              </a:ext>
            </a:extLst>
          </p:cNvPr>
          <p:cNvSpPr/>
          <p:nvPr/>
        </p:nvSpPr>
        <p:spPr>
          <a:xfrm rot="16200000">
            <a:off x="7885387" y="2819337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EA6CD5DA-3AC9-F449-AD27-7FBFF6A2B6E4}"/>
              </a:ext>
            </a:extLst>
          </p:cNvPr>
          <p:cNvSpPr/>
          <p:nvPr/>
        </p:nvSpPr>
        <p:spPr>
          <a:xfrm rot="16200000">
            <a:off x="3141067" y="2236513"/>
            <a:ext cx="1172896" cy="1207886"/>
          </a:xfrm>
          <a:prstGeom prst="curvedUpArrow">
            <a:avLst/>
          </a:prstGeom>
          <a:solidFill>
            <a:srgbClr val="FBD9D5"/>
          </a:solidFill>
          <a:ln>
            <a:solidFill>
              <a:srgbClr val="E5F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2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мы делали?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52169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/>
              <a:t>— омниканальный чат со своей админкой</a:t>
            </a:r>
          </a:p>
          <a:p>
            <a:pPr>
              <a:lnSpc>
                <a:spcPct val="150000"/>
              </a:lnSpc>
            </a:pPr>
            <a:r>
              <a:rPr lang="ru-RU" sz="1800"/>
              <a:t>— систему, с которой работают и операторы и клиенты</a:t>
            </a:r>
          </a:p>
        </p:txBody>
      </p:sp>
    </p:spTree>
    <p:extLst>
      <p:ext uri="{BB962C8B-B14F-4D97-AF65-F5344CB8AC3E}">
        <p14:creationId xmlns:p14="http://schemas.microsoft.com/office/powerpoint/2010/main" val="3612938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Общая архитектура</a:t>
            </a:r>
            <a:endParaRPr lang="en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2F7F1C-DF51-7842-9F7E-5C5AB6DFC664}"/>
              </a:ext>
            </a:extLst>
          </p:cNvPr>
          <p:cNvSpPr txBox="1">
            <a:spLocks/>
          </p:cNvSpPr>
          <p:nvPr/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общих чертах</a:t>
            </a:r>
            <a:endParaRPr lang="en-RU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1CFFF-BE8A-B841-A8A7-E57CD10870F5}"/>
              </a:ext>
            </a:extLst>
          </p:cNvPr>
          <p:cNvSpPr/>
          <p:nvPr/>
        </p:nvSpPr>
        <p:spPr>
          <a:xfrm rot="5400000">
            <a:off x="4098639" y="1962628"/>
            <a:ext cx="960414" cy="7560565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73D2-F76A-D544-A7FF-9CBD02931AB3}"/>
              </a:ext>
            </a:extLst>
          </p:cNvPr>
          <p:cNvSpPr txBox="1"/>
          <p:nvPr/>
        </p:nvSpPr>
        <p:spPr>
          <a:xfrm>
            <a:off x="2729860" y="5421281"/>
            <a:ext cx="92398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DC3F5-53D2-4E44-B9F7-80BD952ED38C}"/>
              </a:ext>
            </a:extLst>
          </p:cNvPr>
          <p:cNvSpPr/>
          <p:nvPr/>
        </p:nvSpPr>
        <p:spPr>
          <a:xfrm>
            <a:off x="1890077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47EA7-B9E9-1449-A343-E8D4170D2D84}"/>
              </a:ext>
            </a:extLst>
          </p:cNvPr>
          <p:cNvSpPr/>
          <p:nvPr/>
        </p:nvSpPr>
        <p:spPr>
          <a:xfrm>
            <a:off x="2011433" y="2128559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E1A947D-DD6F-3149-95F9-2CE656E6F0B7}"/>
              </a:ext>
            </a:extLst>
          </p:cNvPr>
          <p:cNvSpPr/>
          <p:nvPr/>
        </p:nvSpPr>
        <p:spPr>
          <a:xfrm rot="5400000">
            <a:off x="884657" y="2038902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4DB15559-E775-134A-8659-6E10EF8E8282}"/>
              </a:ext>
            </a:extLst>
          </p:cNvPr>
          <p:cNvSpPr/>
          <p:nvPr/>
        </p:nvSpPr>
        <p:spPr>
          <a:xfrm rot="16200000">
            <a:off x="848092" y="2966998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165B2AB-A142-4741-BFDC-F80F55D283AB}"/>
              </a:ext>
            </a:extLst>
          </p:cNvPr>
          <p:cNvSpPr/>
          <p:nvPr/>
        </p:nvSpPr>
        <p:spPr>
          <a:xfrm rot="10800000">
            <a:off x="1890077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7D191-8C4D-9A4C-B592-C2CA52F9EA1E}"/>
              </a:ext>
            </a:extLst>
          </p:cNvPr>
          <p:cNvSpPr/>
          <p:nvPr/>
        </p:nvSpPr>
        <p:spPr>
          <a:xfrm>
            <a:off x="2561100" y="3064173"/>
            <a:ext cx="1099335" cy="788542"/>
          </a:xfrm>
          <a:prstGeom prst="rect">
            <a:avLst/>
          </a:prstGeom>
          <a:solidFill>
            <a:srgbClr val="CF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98D3E2F6-25E1-7B4B-9E55-23A9E07AB966}"/>
              </a:ext>
            </a:extLst>
          </p:cNvPr>
          <p:cNvSpPr/>
          <p:nvPr/>
        </p:nvSpPr>
        <p:spPr>
          <a:xfrm>
            <a:off x="3232128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67A97-4777-BD44-A5BF-4B1F7B8DD96F}"/>
              </a:ext>
            </a:extLst>
          </p:cNvPr>
          <p:cNvSpPr/>
          <p:nvPr/>
        </p:nvSpPr>
        <p:spPr>
          <a:xfrm>
            <a:off x="5540289" y="1969862"/>
            <a:ext cx="2073992" cy="2003039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4ACE5E-1F30-D84D-AAE7-767911650F1D}"/>
              </a:ext>
            </a:extLst>
          </p:cNvPr>
          <p:cNvSpPr/>
          <p:nvPr/>
        </p:nvSpPr>
        <p:spPr>
          <a:xfrm rot="10800000">
            <a:off x="5540289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BBB7833-2BD1-1B4E-AF17-9FBB270F077A}"/>
              </a:ext>
            </a:extLst>
          </p:cNvPr>
          <p:cNvSpPr/>
          <p:nvPr/>
        </p:nvSpPr>
        <p:spPr>
          <a:xfrm>
            <a:off x="6882340" y="4165739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EEBFB309-C9EC-5640-B272-4105AEE1FEA7}"/>
              </a:ext>
            </a:extLst>
          </p:cNvPr>
          <p:cNvSpPr/>
          <p:nvPr/>
        </p:nvSpPr>
        <p:spPr>
          <a:xfrm rot="5400000">
            <a:off x="7921952" y="1891241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12696F3-AAD9-9746-A8C9-4DEBA8C9E7B4}"/>
              </a:ext>
            </a:extLst>
          </p:cNvPr>
          <p:cNvSpPr/>
          <p:nvPr/>
        </p:nvSpPr>
        <p:spPr>
          <a:xfrm rot="16200000">
            <a:off x="7885387" y="2819337"/>
            <a:ext cx="731941" cy="904126"/>
          </a:xfrm>
          <a:prstGeom prst="up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EA6CD5DA-3AC9-F449-AD27-7FBFF6A2B6E4}"/>
              </a:ext>
            </a:extLst>
          </p:cNvPr>
          <p:cNvSpPr/>
          <p:nvPr/>
        </p:nvSpPr>
        <p:spPr>
          <a:xfrm rot="16200000">
            <a:off x="3141067" y="2236513"/>
            <a:ext cx="1172896" cy="1207886"/>
          </a:xfrm>
          <a:prstGeom prst="curvedUpArrow">
            <a:avLst/>
          </a:prstGeom>
          <a:solidFill>
            <a:srgbClr val="FBD9D5"/>
          </a:solidFill>
          <a:ln>
            <a:solidFill>
              <a:srgbClr val="E5F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59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B3343D-FF3C-AE4D-ABF2-FFAAEC1DCDC8}"/>
              </a:ext>
            </a:extLst>
          </p:cNvPr>
          <p:cNvSpPr/>
          <p:nvPr/>
        </p:nvSpPr>
        <p:spPr>
          <a:xfrm>
            <a:off x="5715000" y="0"/>
            <a:ext cx="6477000" cy="6858000"/>
          </a:xfrm>
          <a:prstGeom prst="rect">
            <a:avLst/>
          </a:prstGeom>
          <a:solidFill>
            <a:srgbClr val="E5F3F0">
              <a:alpha val="1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Канал «вниз»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61</a:t>
            </a:fld>
            <a:endParaRPr lang="x-non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36C5E6E-0DD6-0649-8A6B-613531055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4749995" cy="381000"/>
          </a:xfrm>
        </p:spPr>
        <p:txBody>
          <a:bodyPr/>
          <a:lstStyle/>
          <a:p>
            <a:r>
              <a:rPr lang="ru-RU" dirty="0"/>
              <a:t>Нам пришло сообщение от пользователя и мы…</a:t>
            </a:r>
            <a:endParaRPr lang="x-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57634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</a:t>
            </a:r>
            <a:r>
              <a:rPr lang="en-US" sz="1600" dirty="0"/>
              <a:t>JWT</a:t>
            </a:r>
            <a:endParaRPr lang="x-non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9574" y="2464632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структуры данных, формируем выходную структуру и сераилизуем в </a:t>
            </a:r>
            <a:r>
              <a:rPr lang="en-US" sz="1600" dirty="0"/>
              <a:t>JSON</a:t>
            </a:r>
            <a:endParaRPr lang="x-none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6F20E-E0CF-E145-B3A0-46574EBB6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574" y="3732414"/>
            <a:ext cx="3810000" cy="960412"/>
          </a:xfrm>
        </p:spPr>
        <p:txBody>
          <a:bodyPr/>
          <a:lstStyle/>
          <a:p>
            <a:r>
              <a:rPr lang="ru-RU" sz="1600" dirty="0"/>
              <a:t>Отправляем в </a:t>
            </a:r>
            <a:r>
              <a:rPr lang="en-US" sz="1600" dirty="0"/>
              <a:t>Kafka</a:t>
            </a:r>
            <a:endParaRPr lang="x-none" sz="16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19880B1-8A4D-2C43-B60C-0D87587A4872}"/>
              </a:ext>
            </a:extLst>
          </p:cNvPr>
          <p:cNvSpPr/>
          <p:nvPr/>
        </p:nvSpPr>
        <p:spPr>
          <a:xfrm>
            <a:off x="6328878" y="596728"/>
            <a:ext cx="1695236" cy="780836"/>
          </a:xfrm>
          <a:prstGeom prst="right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n w="0"/>
                <a:solidFill>
                  <a:schemeClr val="tx1"/>
                </a:solidFill>
              </a:rPr>
              <a:t>Юзеры пишут</a:t>
            </a:r>
            <a:endParaRPr lang="en-RU" sz="140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4D9051-7839-8E48-88FA-8A35A11EBD0A}"/>
              </a:ext>
            </a:extLst>
          </p:cNvPr>
          <p:cNvSpPr/>
          <p:nvPr/>
        </p:nvSpPr>
        <p:spPr>
          <a:xfrm>
            <a:off x="8227119" y="495479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3202443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B3343D-FF3C-AE4D-ABF2-FFAAEC1DCDC8}"/>
              </a:ext>
            </a:extLst>
          </p:cNvPr>
          <p:cNvSpPr/>
          <p:nvPr/>
        </p:nvSpPr>
        <p:spPr>
          <a:xfrm>
            <a:off x="5715000" y="0"/>
            <a:ext cx="6477000" cy="6858000"/>
          </a:xfrm>
          <a:prstGeom prst="rect">
            <a:avLst/>
          </a:prstGeom>
          <a:solidFill>
            <a:srgbClr val="E5F3F0">
              <a:alpha val="1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Канал «вниз»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62</a:t>
            </a:fld>
            <a:endParaRPr lang="x-non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36C5E6E-0DD6-0649-8A6B-613531055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4749995" cy="381000"/>
          </a:xfrm>
        </p:spPr>
        <p:txBody>
          <a:bodyPr/>
          <a:lstStyle/>
          <a:p>
            <a:r>
              <a:rPr lang="ru-RU" dirty="0"/>
              <a:t>Нам пришло сообщение от пользователя и мы…</a:t>
            </a:r>
            <a:endParaRPr lang="x-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57634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</a:t>
            </a:r>
            <a:r>
              <a:rPr lang="en-US" sz="1600" dirty="0"/>
              <a:t>JWT</a:t>
            </a:r>
            <a:endParaRPr lang="x-non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9574" y="2464632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структуры данных, формируем выходную структуру и сераилизуем в </a:t>
            </a:r>
            <a:r>
              <a:rPr lang="en-US" sz="1600" dirty="0"/>
              <a:t>JSON</a:t>
            </a:r>
            <a:endParaRPr lang="x-none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6F20E-E0CF-E145-B3A0-46574EBB6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574" y="3732414"/>
            <a:ext cx="3810000" cy="960412"/>
          </a:xfrm>
        </p:spPr>
        <p:txBody>
          <a:bodyPr/>
          <a:lstStyle/>
          <a:p>
            <a:r>
              <a:rPr lang="ru-RU" sz="1600" dirty="0"/>
              <a:t>Отправляем в </a:t>
            </a:r>
            <a:r>
              <a:rPr lang="en-US" sz="1600" dirty="0"/>
              <a:t>Kafka</a:t>
            </a:r>
            <a:endParaRPr lang="x-none" sz="16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19880B1-8A4D-2C43-B60C-0D87587A4872}"/>
              </a:ext>
            </a:extLst>
          </p:cNvPr>
          <p:cNvSpPr/>
          <p:nvPr/>
        </p:nvSpPr>
        <p:spPr>
          <a:xfrm>
            <a:off x="6328878" y="596728"/>
            <a:ext cx="1695236" cy="780836"/>
          </a:xfrm>
          <a:prstGeom prst="right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n w="0"/>
                <a:solidFill>
                  <a:schemeClr val="tx1"/>
                </a:solidFill>
              </a:rPr>
              <a:t>Юзеры пишут</a:t>
            </a:r>
            <a:endParaRPr lang="en-RU" sz="140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4D9051-7839-8E48-88FA-8A35A11EBD0A}"/>
              </a:ext>
            </a:extLst>
          </p:cNvPr>
          <p:cNvSpPr/>
          <p:nvPr/>
        </p:nvSpPr>
        <p:spPr>
          <a:xfrm>
            <a:off x="8227119" y="495479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JWT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598789-41E0-DB40-A1EA-2F23C9C6B520}"/>
              </a:ext>
            </a:extLst>
          </p:cNvPr>
          <p:cNvSpPr/>
          <p:nvPr/>
        </p:nvSpPr>
        <p:spPr>
          <a:xfrm>
            <a:off x="8227119" y="2152853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Pydantic </a:t>
            </a:r>
            <a:r>
              <a:rPr lang="ru-RU" sz="1400">
                <a:solidFill>
                  <a:schemeClr val="tx1"/>
                </a:solidFill>
              </a:rPr>
              <a:t>валидация</a:t>
            </a:r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52046374-4EEE-5540-8DA5-A5B061CCDA28}"/>
              </a:ext>
            </a:extLst>
          </p:cNvPr>
          <p:cNvSpPr/>
          <p:nvPr/>
        </p:nvSpPr>
        <p:spPr>
          <a:xfrm>
            <a:off x="8617092" y="1533704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241416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B3343D-FF3C-AE4D-ABF2-FFAAEC1DCDC8}"/>
              </a:ext>
            </a:extLst>
          </p:cNvPr>
          <p:cNvSpPr/>
          <p:nvPr/>
        </p:nvSpPr>
        <p:spPr>
          <a:xfrm>
            <a:off x="5715000" y="0"/>
            <a:ext cx="6477000" cy="6858000"/>
          </a:xfrm>
          <a:prstGeom prst="rect">
            <a:avLst/>
          </a:prstGeom>
          <a:solidFill>
            <a:srgbClr val="E5F3F0">
              <a:alpha val="1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Канал «вниз»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63</a:t>
            </a:fld>
            <a:endParaRPr lang="x-non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36C5E6E-0DD6-0649-8A6B-613531055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4749995" cy="381000"/>
          </a:xfrm>
        </p:spPr>
        <p:txBody>
          <a:bodyPr/>
          <a:lstStyle/>
          <a:p>
            <a:r>
              <a:rPr lang="ru-RU" dirty="0"/>
              <a:t>Нам пришло сообщение от пользователя и мы…</a:t>
            </a:r>
            <a:endParaRPr lang="x-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57634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</a:t>
            </a:r>
            <a:r>
              <a:rPr lang="en-US" sz="1600" dirty="0"/>
              <a:t>JWT</a:t>
            </a:r>
            <a:endParaRPr lang="x-non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9574" y="2464632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структуры данных, формируем выходную структуру и сераилизуем в </a:t>
            </a:r>
            <a:r>
              <a:rPr lang="en-US" sz="1600" dirty="0"/>
              <a:t>JSON</a:t>
            </a:r>
            <a:endParaRPr lang="x-none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6F20E-E0CF-E145-B3A0-46574EBB6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574" y="3732414"/>
            <a:ext cx="3810000" cy="960412"/>
          </a:xfrm>
        </p:spPr>
        <p:txBody>
          <a:bodyPr/>
          <a:lstStyle/>
          <a:p>
            <a:r>
              <a:rPr lang="ru-RU" sz="1600" dirty="0"/>
              <a:t>Отправляем в </a:t>
            </a:r>
            <a:r>
              <a:rPr lang="en-US" sz="1600" dirty="0"/>
              <a:t>Kafka</a:t>
            </a:r>
            <a:endParaRPr lang="x-non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7B944-710A-D445-9B76-BC5FE850A739}"/>
              </a:ext>
            </a:extLst>
          </p:cNvPr>
          <p:cNvSpPr/>
          <p:nvPr/>
        </p:nvSpPr>
        <p:spPr>
          <a:xfrm>
            <a:off x="8227117" y="3815836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Pydantic</a:t>
            </a:r>
            <a:r>
              <a:rPr lang="ru-RU" sz="1400">
                <a:solidFill>
                  <a:schemeClr val="tx1"/>
                </a:solidFill>
              </a:rPr>
              <a:t> формируем выходную ст.</a:t>
            </a:r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19880B1-8A4D-2C43-B60C-0D87587A4872}"/>
              </a:ext>
            </a:extLst>
          </p:cNvPr>
          <p:cNvSpPr/>
          <p:nvPr/>
        </p:nvSpPr>
        <p:spPr>
          <a:xfrm>
            <a:off x="6328878" y="596728"/>
            <a:ext cx="1695236" cy="780836"/>
          </a:xfrm>
          <a:prstGeom prst="right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n w="0"/>
                <a:solidFill>
                  <a:schemeClr val="tx1"/>
                </a:solidFill>
              </a:rPr>
              <a:t>Юзеры пишут</a:t>
            </a:r>
            <a:endParaRPr lang="en-RU" sz="140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4D9051-7839-8E48-88FA-8A35A11EBD0A}"/>
              </a:ext>
            </a:extLst>
          </p:cNvPr>
          <p:cNvSpPr/>
          <p:nvPr/>
        </p:nvSpPr>
        <p:spPr>
          <a:xfrm>
            <a:off x="8227119" y="495479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JWT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598789-41E0-DB40-A1EA-2F23C9C6B520}"/>
              </a:ext>
            </a:extLst>
          </p:cNvPr>
          <p:cNvSpPr/>
          <p:nvPr/>
        </p:nvSpPr>
        <p:spPr>
          <a:xfrm>
            <a:off x="8227119" y="2152853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Pydantic </a:t>
            </a:r>
            <a:r>
              <a:rPr lang="ru-RU" sz="1400">
                <a:solidFill>
                  <a:schemeClr val="tx1"/>
                </a:solidFill>
              </a:rPr>
              <a:t>валидация</a:t>
            </a:r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A36AF8CC-9B61-EC42-BDD9-B395673C10A0}"/>
              </a:ext>
            </a:extLst>
          </p:cNvPr>
          <p:cNvSpPr/>
          <p:nvPr/>
        </p:nvSpPr>
        <p:spPr>
          <a:xfrm>
            <a:off x="8630871" y="3199981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52046374-4EEE-5540-8DA5-A5B061CCDA28}"/>
              </a:ext>
            </a:extLst>
          </p:cNvPr>
          <p:cNvSpPr/>
          <p:nvPr/>
        </p:nvSpPr>
        <p:spPr>
          <a:xfrm>
            <a:off x="8617092" y="1533704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1453900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B3343D-FF3C-AE4D-ABF2-FFAAEC1DCDC8}"/>
              </a:ext>
            </a:extLst>
          </p:cNvPr>
          <p:cNvSpPr/>
          <p:nvPr/>
        </p:nvSpPr>
        <p:spPr>
          <a:xfrm>
            <a:off x="5715000" y="0"/>
            <a:ext cx="6477000" cy="6858000"/>
          </a:xfrm>
          <a:prstGeom prst="rect">
            <a:avLst/>
          </a:prstGeom>
          <a:solidFill>
            <a:srgbClr val="E5F3F0">
              <a:alpha val="1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Канал «вниз»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64</a:t>
            </a:fld>
            <a:endParaRPr lang="x-non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36C5E6E-0DD6-0649-8A6B-613531055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4749995" cy="381000"/>
          </a:xfrm>
        </p:spPr>
        <p:txBody>
          <a:bodyPr/>
          <a:lstStyle/>
          <a:p>
            <a:r>
              <a:rPr lang="ru-RU" dirty="0"/>
              <a:t>Нам пришло сообщение от пользователя и мы…</a:t>
            </a:r>
            <a:endParaRPr lang="x-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57634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</a:t>
            </a:r>
            <a:r>
              <a:rPr lang="en-US" sz="1600" dirty="0"/>
              <a:t>JWT</a:t>
            </a:r>
            <a:endParaRPr lang="x-non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9574" y="2464632"/>
            <a:ext cx="3810000" cy="960412"/>
          </a:xfrm>
        </p:spPr>
        <p:txBody>
          <a:bodyPr/>
          <a:lstStyle/>
          <a:p>
            <a:r>
              <a:rPr lang="ru-RU" sz="1600" dirty="0"/>
              <a:t>Валидируем структуры данных, формируем выходную структуру и сераилизуем в </a:t>
            </a:r>
            <a:r>
              <a:rPr lang="en-US" sz="1600" dirty="0"/>
              <a:t>JSON</a:t>
            </a:r>
            <a:endParaRPr lang="x-none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6F20E-E0CF-E145-B3A0-46574EBB6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574" y="3732414"/>
            <a:ext cx="3810000" cy="960412"/>
          </a:xfrm>
        </p:spPr>
        <p:txBody>
          <a:bodyPr/>
          <a:lstStyle/>
          <a:p>
            <a:r>
              <a:rPr lang="ru-RU" sz="1600" dirty="0"/>
              <a:t>Отправляем в </a:t>
            </a:r>
            <a:r>
              <a:rPr lang="en-US" sz="1600" dirty="0"/>
              <a:t>Kafka</a:t>
            </a:r>
            <a:endParaRPr lang="x-non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7B944-710A-D445-9B76-BC5FE850A739}"/>
              </a:ext>
            </a:extLst>
          </p:cNvPr>
          <p:cNvSpPr/>
          <p:nvPr/>
        </p:nvSpPr>
        <p:spPr>
          <a:xfrm>
            <a:off x="8227117" y="3815836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Pydantic</a:t>
            </a:r>
            <a:r>
              <a:rPr lang="ru-RU" sz="1400">
                <a:solidFill>
                  <a:schemeClr val="tx1"/>
                </a:solidFill>
              </a:rPr>
              <a:t> формируем выходную ст.</a:t>
            </a:r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19880B1-8A4D-2C43-B60C-0D87587A4872}"/>
              </a:ext>
            </a:extLst>
          </p:cNvPr>
          <p:cNvSpPr/>
          <p:nvPr/>
        </p:nvSpPr>
        <p:spPr>
          <a:xfrm>
            <a:off x="6328878" y="596728"/>
            <a:ext cx="1695236" cy="780836"/>
          </a:xfrm>
          <a:prstGeom prst="right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n w="0"/>
                <a:solidFill>
                  <a:schemeClr val="tx1"/>
                </a:solidFill>
              </a:rPr>
              <a:t>Юзеры пишут</a:t>
            </a:r>
            <a:endParaRPr lang="en-RU" sz="140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4D9051-7839-8E48-88FA-8A35A11EBD0A}"/>
              </a:ext>
            </a:extLst>
          </p:cNvPr>
          <p:cNvSpPr/>
          <p:nvPr/>
        </p:nvSpPr>
        <p:spPr>
          <a:xfrm>
            <a:off x="8227119" y="495479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JWT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598789-41E0-DB40-A1EA-2F23C9C6B520}"/>
              </a:ext>
            </a:extLst>
          </p:cNvPr>
          <p:cNvSpPr/>
          <p:nvPr/>
        </p:nvSpPr>
        <p:spPr>
          <a:xfrm>
            <a:off x="8227119" y="2152853"/>
            <a:ext cx="1338209" cy="960412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>
                <a:solidFill>
                  <a:schemeClr val="tx1"/>
                </a:solidFill>
              </a:rPr>
              <a:t>Pydantic </a:t>
            </a:r>
            <a:r>
              <a:rPr lang="ru-RU" sz="1400">
                <a:solidFill>
                  <a:schemeClr val="tx1"/>
                </a:solidFill>
              </a:rPr>
              <a:t>валидация</a:t>
            </a:r>
            <a:endParaRPr lang="en-RU" sz="1400">
              <a:solidFill>
                <a:schemeClr val="tx1"/>
              </a:solidFill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F1B5CCFC-0720-EA46-9C98-FC32B5176085}"/>
              </a:ext>
            </a:extLst>
          </p:cNvPr>
          <p:cNvSpPr/>
          <p:nvPr/>
        </p:nvSpPr>
        <p:spPr>
          <a:xfrm rot="5400000">
            <a:off x="8139158" y="3711849"/>
            <a:ext cx="960414" cy="4580974"/>
          </a:xfrm>
          <a:prstGeom prst="ca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E3403-7569-2749-B71B-8FCACEEC7AEE}"/>
              </a:ext>
            </a:extLst>
          </p:cNvPr>
          <p:cNvSpPr txBox="1"/>
          <p:nvPr/>
        </p:nvSpPr>
        <p:spPr>
          <a:xfrm>
            <a:off x="8050604" y="5802281"/>
            <a:ext cx="747962" cy="40011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RU" sz="2000" dirty="0"/>
              <a:t>Kafka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A36AF8CC-9B61-EC42-BDD9-B395673C10A0}"/>
              </a:ext>
            </a:extLst>
          </p:cNvPr>
          <p:cNvSpPr/>
          <p:nvPr/>
        </p:nvSpPr>
        <p:spPr>
          <a:xfrm>
            <a:off x="8630871" y="3199981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52046374-4EEE-5540-8DA5-A5B061CCDA28}"/>
              </a:ext>
            </a:extLst>
          </p:cNvPr>
          <p:cNvSpPr/>
          <p:nvPr/>
        </p:nvSpPr>
        <p:spPr>
          <a:xfrm>
            <a:off x="8617092" y="1533704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0EF7C86-CB50-9A4C-8B1F-A89E67F95816}"/>
              </a:ext>
            </a:extLst>
          </p:cNvPr>
          <p:cNvSpPr/>
          <p:nvPr/>
        </p:nvSpPr>
        <p:spPr>
          <a:xfrm>
            <a:off x="8617091" y="4848923"/>
            <a:ext cx="530703" cy="532433"/>
          </a:xfrm>
          <a:prstGeom prst="downArrow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</p:spTree>
    <p:extLst>
      <p:ext uri="{BB962C8B-B14F-4D97-AF65-F5344CB8AC3E}">
        <p14:creationId xmlns:p14="http://schemas.microsoft.com/office/powerpoint/2010/main" val="2834182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</a:t>
            </a:r>
            <a:r>
              <a:rPr lang="en-US"/>
              <a:t>c</a:t>
            </a:r>
            <a:r>
              <a:rPr lang="ru-RU"/>
              <a:t>ё довольно просто, но дальше интереснее…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333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66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5516586"/>
            <a:ext cx="4734526" cy="960414"/>
            <a:chOff x="926063" y="5516586"/>
            <a:chExt cx="4734526" cy="960414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1177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67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99091"/>
            <a:ext cx="4734526" cy="4277909"/>
            <a:chOff x="926063" y="2199091"/>
            <a:chExt cx="4734526" cy="4277909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1925117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68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99091"/>
            <a:ext cx="4734526" cy="4277909"/>
            <a:chOff x="926063" y="2199091"/>
            <a:chExt cx="4734526" cy="4277909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C92BF9-473A-824B-B71A-108368224A72}"/>
                </a:ext>
              </a:extLst>
            </p:cNvPr>
            <p:cNvSpPr/>
            <p:nvPr/>
          </p:nvSpPr>
          <p:spPr>
            <a:xfrm>
              <a:off x="1348541" y="2840272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213058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69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99091"/>
            <a:ext cx="4734526" cy="4277909"/>
            <a:chOff x="926063" y="2199091"/>
            <a:chExt cx="4734526" cy="4277909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C92BF9-473A-824B-B71A-108368224A72}"/>
                </a:ext>
              </a:extLst>
            </p:cNvPr>
            <p:cNvSpPr/>
            <p:nvPr/>
          </p:nvSpPr>
          <p:spPr>
            <a:xfrm>
              <a:off x="1348541" y="2840272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CCE76-CA80-3148-94BD-E8265A7353A8}"/>
                </a:ext>
              </a:extLst>
            </p:cNvPr>
            <p:cNvSpPr/>
            <p:nvPr/>
          </p:nvSpPr>
          <p:spPr>
            <a:xfrm>
              <a:off x="1583459" y="3156929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371898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мы делали?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52169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/>
              <a:t>— омниканальный чат со своей админкой</a:t>
            </a:r>
          </a:p>
          <a:p>
            <a:pPr>
              <a:lnSpc>
                <a:spcPct val="150000"/>
              </a:lnSpc>
            </a:pPr>
            <a:r>
              <a:rPr lang="ru-RU" sz="1800"/>
              <a:t>— систему, с которой работают и операторы и клиенты</a:t>
            </a:r>
          </a:p>
          <a:p>
            <a:pPr>
              <a:lnSpc>
                <a:spcPct val="150000"/>
              </a:lnSpc>
            </a:pPr>
            <a:r>
              <a:rPr lang="ru-RU" sz="1800"/>
              <a:t>— систему, в которой много вебсокет соединений, которые эксплуатируются в 2 направлениях</a:t>
            </a:r>
          </a:p>
        </p:txBody>
      </p:sp>
    </p:spTree>
    <p:extLst>
      <p:ext uri="{BB962C8B-B14F-4D97-AF65-F5344CB8AC3E}">
        <p14:creationId xmlns:p14="http://schemas.microsoft.com/office/powerpoint/2010/main" val="308526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70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55409"/>
            <a:ext cx="4734526" cy="4321591"/>
            <a:chOff x="926063" y="2155409"/>
            <a:chExt cx="4734526" cy="4321591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C92BF9-473A-824B-B71A-108368224A72}"/>
                </a:ext>
              </a:extLst>
            </p:cNvPr>
            <p:cNvSpPr/>
            <p:nvPr/>
          </p:nvSpPr>
          <p:spPr>
            <a:xfrm>
              <a:off x="1348541" y="2840272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CCE76-CA80-3148-94BD-E8265A7353A8}"/>
                </a:ext>
              </a:extLst>
            </p:cNvPr>
            <p:cNvSpPr/>
            <p:nvPr/>
          </p:nvSpPr>
          <p:spPr>
            <a:xfrm>
              <a:off x="1583459" y="3156929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CEEC43-8A2D-3745-BD65-9F8C6DFEAB62}"/>
                </a:ext>
              </a:extLst>
            </p:cNvPr>
            <p:cNvSpPr/>
            <p:nvPr/>
          </p:nvSpPr>
          <p:spPr>
            <a:xfrm>
              <a:off x="3422533" y="2155409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E0C86C-7F31-3A44-B2AF-A5125230E678}"/>
                </a:ext>
              </a:extLst>
            </p:cNvPr>
            <p:cNvSpPr/>
            <p:nvPr/>
          </p:nvSpPr>
          <p:spPr>
            <a:xfrm>
              <a:off x="3657450" y="2510841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325B9F-09B3-A740-8355-3B46E4698792}"/>
                </a:ext>
              </a:extLst>
            </p:cNvPr>
            <p:cNvSpPr/>
            <p:nvPr/>
          </p:nvSpPr>
          <p:spPr>
            <a:xfrm>
              <a:off x="4217393" y="281945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36D5E0-7DB8-0C4E-B8A7-8BDB11C4E3EE}"/>
                </a:ext>
              </a:extLst>
            </p:cNvPr>
            <p:cNvSpPr/>
            <p:nvPr/>
          </p:nvSpPr>
          <p:spPr>
            <a:xfrm>
              <a:off x="3821836" y="310246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094284B0-9854-7540-A8CF-920D919D169C}"/>
                </a:ext>
              </a:extLst>
            </p:cNvPr>
            <p:cNvSpPr/>
            <p:nvPr/>
          </p:nvSpPr>
          <p:spPr>
            <a:xfrm>
              <a:off x="4093558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1916432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71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55409"/>
            <a:ext cx="8422160" cy="4321591"/>
            <a:chOff x="926063" y="2155409"/>
            <a:chExt cx="8422160" cy="4321591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C92BF9-473A-824B-B71A-108368224A72}"/>
                </a:ext>
              </a:extLst>
            </p:cNvPr>
            <p:cNvSpPr/>
            <p:nvPr/>
          </p:nvSpPr>
          <p:spPr>
            <a:xfrm>
              <a:off x="1348541" y="2840272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CCE76-CA80-3148-94BD-E8265A7353A8}"/>
                </a:ext>
              </a:extLst>
            </p:cNvPr>
            <p:cNvSpPr/>
            <p:nvPr/>
          </p:nvSpPr>
          <p:spPr>
            <a:xfrm>
              <a:off x="1583459" y="3156929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CEEC43-8A2D-3745-BD65-9F8C6DFEAB62}"/>
                </a:ext>
              </a:extLst>
            </p:cNvPr>
            <p:cNvSpPr/>
            <p:nvPr/>
          </p:nvSpPr>
          <p:spPr>
            <a:xfrm>
              <a:off x="3422533" y="2155409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E0C86C-7F31-3A44-B2AF-A5125230E678}"/>
                </a:ext>
              </a:extLst>
            </p:cNvPr>
            <p:cNvSpPr/>
            <p:nvPr/>
          </p:nvSpPr>
          <p:spPr>
            <a:xfrm>
              <a:off x="3657450" y="2510841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325B9F-09B3-A740-8355-3B46E4698792}"/>
                </a:ext>
              </a:extLst>
            </p:cNvPr>
            <p:cNvSpPr/>
            <p:nvPr/>
          </p:nvSpPr>
          <p:spPr>
            <a:xfrm>
              <a:off x="4217393" y="281945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36D5E0-7DB8-0C4E-B8A7-8BDB11C4E3EE}"/>
                </a:ext>
              </a:extLst>
            </p:cNvPr>
            <p:cNvSpPr/>
            <p:nvPr/>
          </p:nvSpPr>
          <p:spPr>
            <a:xfrm>
              <a:off x="3821836" y="310246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094284B0-9854-7540-A8CF-920D919D169C}"/>
                </a:ext>
              </a:extLst>
            </p:cNvPr>
            <p:cNvSpPr/>
            <p:nvPr/>
          </p:nvSpPr>
          <p:spPr>
            <a:xfrm>
              <a:off x="4093558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37" name="Smiley Face 36">
              <a:extLst>
                <a:ext uri="{FF2B5EF4-FFF2-40B4-BE49-F238E27FC236}">
                  <a16:creationId xmlns:a16="http://schemas.microsoft.com/office/drawing/2014/main" id="{E666BB54-B097-9E44-85AD-B6497E310A3F}"/>
                </a:ext>
              </a:extLst>
            </p:cNvPr>
            <p:cNvSpPr/>
            <p:nvPr/>
          </p:nvSpPr>
          <p:spPr>
            <a:xfrm>
              <a:off x="7920115" y="2485748"/>
              <a:ext cx="1428108" cy="1429723"/>
            </a:xfrm>
            <a:prstGeom prst="smileyFace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324483A7-7DFE-F144-AE00-DFFE16B82F1B}"/>
                </a:ext>
              </a:extLst>
            </p:cNvPr>
            <p:cNvSpPr/>
            <p:nvPr/>
          </p:nvSpPr>
          <p:spPr>
            <a:xfrm>
              <a:off x="5409924" y="2797186"/>
              <a:ext cx="2571106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190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Основная проблема канала «вверх»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72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8640185" cy="571499"/>
          </a:xfrm>
        </p:spPr>
        <p:txBody>
          <a:bodyPr/>
          <a:lstStyle/>
          <a:p>
            <a:r>
              <a:rPr lang="ru-RU" dirty="0"/>
              <a:t>Сообщение приходит из недр системы (от оператора, например) и идет к пользователю</a:t>
            </a:r>
            <a:endParaRPr lang="x-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A7D12F-41E4-114F-AA57-6A0A816264C7}"/>
              </a:ext>
            </a:extLst>
          </p:cNvPr>
          <p:cNvGrpSpPr/>
          <p:nvPr/>
        </p:nvGrpSpPr>
        <p:grpSpPr>
          <a:xfrm>
            <a:off x="761999" y="2155409"/>
            <a:ext cx="8422160" cy="4321591"/>
            <a:chOff x="926063" y="2155409"/>
            <a:chExt cx="8422160" cy="4321591"/>
          </a:xfrm>
        </p:grpSpPr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25DC06-6123-7940-BD49-1EDB3BE0A118}"/>
                </a:ext>
              </a:extLst>
            </p:cNvPr>
            <p:cNvSpPr/>
            <p:nvPr/>
          </p:nvSpPr>
          <p:spPr>
            <a:xfrm rot="5400000">
              <a:off x="2813119" y="3629530"/>
              <a:ext cx="960414" cy="4734526"/>
            </a:xfrm>
            <a:prstGeom prst="ca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 u="sn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A815A-1ADE-3F41-83F5-2710BC74E6C7}"/>
                </a:ext>
              </a:extLst>
            </p:cNvPr>
            <p:cNvSpPr txBox="1"/>
            <p:nvPr/>
          </p:nvSpPr>
          <p:spPr>
            <a:xfrm>
              <a:off x="2818620" y="5796738"/>
              <a:ext cx="92398" cy="400110"/>
            </a:xfrm>
            <a:prstGeom prst="rect">
              <a:avLst/>
            </a:prstGeom>
          </p:spPr>
          <p:txBody>
            <a:bodyPr vert="horz" wrap="none" lIns="0" tIns="45720" rIns="91440" bIns="45720" rtlCol="0">
              <a:spAutoFit/>
            </a:bodyPr>
            <a:lstStyle/>
            <a:p>
              <a:pPr algn="l"/>
              <a:endParaRPr lang="en-RU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12A0BD-1C31-904C-B269-52A1A1B5D75C}"/>
                </a:ext>
              </a:extLst>
            </p:cNvPr>
            <p:cNvSpPr/>
            <p:nvPr/>
          </p:nvSpPr>
          <p:spPr>
            <a:xfrm>
              <a:off x="926063" y="2199091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2A551-4C37-CC47-BFDD-9BF79D8C7127}"/>
                </a:ext>
              </a:extLst>
            </p:cNvPr>
            <p:cNvSpPr/>
            <p:nvPr/>
          </p:nvSpPr>
          <p:spPr>
            <a:xfrm>
              <a:off x="1160980" y="2554523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C92BF9-473A-824B-B71A-108368224A72}"/>
                </a:ext>
              </a:extLst>
            </p:cNvPr>
            <p:cNvSpPr/>
            <p:nvPr/>
          </p:nvSpPr>
          <p:spPr>
            <a:xfrm>
              <a:off x="1348541" y="2840272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CCE76-CA80-3148-94BD-E8265A7353A8}"/>
                </a:ext>
              </a:extLst>
            </p:cNvPr>
            <p:cNvSpPr/>
            <p:nvPr/>
          </p:nvSpPr>
          <p:spPr>
            <a:xfrm>
              <a:off x="1583459" y="3156929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CEEC43-8A2D-3745-BD65-9F8C6DFEAB62}"/>
                </a:ext>
              </a:extLst>
            </p:cNvPr>
            <p:cNvSpPr/>
            <p:nvPr/>
          </p:nvSpPr>
          <p:spPr>
            <a:xfrm>
              <a:off x="3422533" y="2155409"/>
              <a:ext cx="2073992" cy="2003039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E0C86C-7F31-3A44-B2AF-A5125230E678}"/>
                </a:ext>
              </a:extLst>
            </p:cNvPr>
            <p:cNvSpPr/>
            <p:nvPr/>
          </p:nvSpPr>
          <p:spPr>
            <a:xfrm>
              <a:off x="3657450" y="2510841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325B9F-09B3-A740-8355-3B46E4698792}"/>
                </a:ext>
              </a:extLst>
            </p:cNvPr>
            <p:cNvSpPr/>
            <p:nvPr/>
          </p:nvSpPr>
          <p:spPr>
            <a:xfrm>
              <a:off x="4217393" y="281945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36D5E0-7DB8-0C4E-B8A7-8BDB11C4E3EE}"/>
                </a:ext>
              </a:extLst>
            </p:cNvPr>
            <p:cNvSpPr/>
            <p:nvPr/>
          </p:nvSpPr>
          <p:spPr>
            <a:xfrm>
              <a:off x="3821836" y="3102465"/>
              <a:ext cx="1099335" cy="788542"/>
            </a:xfrm>
            <a:prstGeom prst="rect">
              <a:avLst/>
            </a:prstGeom>
            <a:solidFill>
              <a:srgbClr val="CFC3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688C94F9-C4C3-924E-A6AE-73250FF4848B}"/>
                </a:ext>
              </a:extLst>
            </p:cNvPr>
            <p:cNvSpPr/>
            <p:nvPr/>
          </p:nvSpPr>
          <p:spPr>
            <a:xfrm>
              <a:off x="1452406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094284B0-9854-7540-A8CF-920D919D169C}"/>
                </a:ext>
              </a:extLst>
            </p:cNvPr>
            <p:cNvSpPr/>
            <p:nvPr/>
          </p:nvSpPr>
          <p:spPr>
            <a:xfrm>
              <a:off x="4093558" y="4355801"/>
              <a:ext cx="731941" cy="904126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37" name="Smiley Face 36">
              <a:extLst>
                <a:ext uri="{FF2B5EF4-FFF2-40B4-BE49-F238E27FC236}">
                  <a16:creationId xmlns:a16="http://schemas.microsoft.com/office/drawing/2014/main" id="{E666BB54-B097-9E44-85AD-B6497E310A3F}"/>
                </a:ext>
              </a:extLst>
            </p:cNvPr>
            <p:cNvSpPr/>
            <p:nvPr/>
          </p:nvSpPr>
          <p:spPr>
            <a:xfrm>
              <a:off x="7920115" y="2485748"/>
              <a:ext cx="1428108" cy="1429723"/>
            </a:xfrm>
            <a:prstGeom prst="smileyFace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1"/>
                </a:solidFill>
              </a:endParaRP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324483A7-7DFE-F144-AE00-DFFE16B82F1B}"/>
                </a:ext>
              </a:extLst>
            </p:cNvPr>
            <p:cNvSpPr/>
            <p:nvPr/>
          </p:nvSpPr>
          <p:spPr>
            <a:xfrm>
              <a:off x="5409924" y="2797186"/>
              <a:ext cx="2571106" cy="874713"/>
            </a:xfrm>
            <a:prstGeom prst="rightArrow">
              <a:avLst/>
            </a:prstGeom>
            <a:solidFill>
              <a:srgbClr val="FB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20C81D-12D2-EB4D-A20B-50317466060B}"/>
              </a:ext>
            </a:extLst>
          </p:cNvPr>
          <p:cNvGrpSpPr/>
          <p:nvPr/>
        </p:nvGrpSpPr>
        <p:grpSpPr>
          <a:xfrm>
            <a:off x="4988278" y="2140361"/>
            <a:ext cx="2175207" cy="3112938"/>
            <a:chOff x="4949412" y="2111384"/>
            <a:chExt cx="2175207" cy="3112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8FEDF1-4B44-ED49-AE1D-AAE5CBF59619}"/>
                </a:ext>
              </a:extLst>
            </p:cNvPr>
            <p:cNvGrpSpPr/>
            <p:nvPr/>
          </p:nvGrpSpPr>
          <p:grpSpPr>
            <a:xfrm>
              <a:off x="4949412" y="3596804"/>
              <a:ext cx="1919234" cy="1627518"/>
              <a:chOff x="4949412" y="3596804"/>
              <a:chExt cx="1919234" cy="1627518"/>
            </a:xfrm>
          </p:grpSpPr>
          <p:sp>
            <p:nvSpPr>
              <p:cNvPr id="2" name="Right Arrow 1">
                <a:extLst>
                  <a:ext uri="{FF2B5EF4-FFF2-40B4-BE49-F238E27FC236}">
                    <a16:creationId xmlns:a16="http://schemas.microsoft.com/office/drawing/2014/main" id="{D15AB7C5-A892-4342-ABB2-EE2C3E57EEBF}"/>
                  </a:ext>
                </a:extLst>
              </p:cNvPr>
              <p:cNvSpPr/>
              <p:nvPr/>
            </p:nvSpPr>
            <p:spPr>
              <a:xfrm rot="15448047">
                <a:off x="5993129" y="3946443"/>
                <a:ext cx="1225155" cy="525878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sz="1400"/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717EFF67-C306-3345-A728-D8AEB6FA09FA}"/>
                  </a:ext>
                </a:extLst>
              </p:cNvPr>
              <p:cNvSpPr/>
              <p:nvPr/>
            </p:nvSpPr>
            <p:spPr>
              <a:xfrm rot="11163871">
                <a:off x="4949412" y="4698444"/>
                <a:ext cx="1533654" cy="525878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sz="1400"/>
              </a:p>
            </p:txBody>
          </p:sp>
        </p:grp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B7FBAE48-384C-0240-8138-B31B3701ECC5}"/>
                </a:ext>
              </a:extLst>
            </p:cNvPr>
            <p:cNvSpPr/>
            <p:nvPr/>
          </p:nvSpPr>
          <p:spPr>
            <a:xfrm rot="9395167">
              <a:off x="5065579" y="2111384"/>
              <a:ext cx="2059040" cy="525878"/>
            </a:xfrm>
            <a:prstGeom prst="rightArrow">
              <a:avLst/>
            </a:prstGeom>
            <a:solidFill>
              <a:srgbClr val="718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</p:grpSp>
    </p:spTree>
    <p:extLst>
      <p:ext uri="{BB962C8B-B14F-4D97-AF65-F5344CB8AC3E}">
        <p14:creationId xmlns:p14="http://schemas.microsoft.com/office/powerpoint/2010/main" val="705462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D0F3C2-AA99-B343-AF4A-225824A44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ru-RU" sz="1400"/>
              <a:t>Написали свой сервис</a:t>
            </a:r>
            <a:endParaRPr lang="en-RU" sz="14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8C35C3-96A1-8747-A897-F228D6D0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мы решали вопросы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6A7BB-1CB4-854B-B956-834400BF7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73</a:t>
            </a:fld>
            <a:endParaRPr lang="x-non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F0ECB-9CD5-5245-87FE-CD3CB40D95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1</a:t>
            </a:r>
            <a:endParaRPr lang="en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E768C9-C3F7-F04D-B13B-67B91EB999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1853" y="2678112"/>
            <a:ext cx="3616147" cy="972000"/>
          </a:xfrm>
        </p:spPr>
        <p:txBody>
          <a:bodyPr anchor="ctr"/>
          <a:lstStyle/>
          <a:p>
            <a:r>
              <a:rPr lang="ru-RU" sz="1400"/>
              <a:t>Части сервиса общаются через </a:t>
            </a:r>
            <a:r>
              <a:rPr lang="en-US" sz="1400"/>
              <a:t>ZeroMQ</a:t>
            </a:r>
            <a:endParaRPr lang="en-RU" sz="1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F5190F-5276-5440-A938-8E1E95274E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3315" y="2678112"/>
            <a:ext cx="952499" cy="970358"/>
          </a:xfrm>
        </p:spPr>
        <p:txBody>
          <a:bodyPr/>
          <a:lstStyle/>
          <a:p>
            <a:r>
              <a:rPr lang="en-RU"/>
              <a:t>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B17C42-1928-754C-AA74-31EBAFB1BE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ctr"/>
          <a:lstStyle/>
          <a:p>
            <a:r>
              <a:rPr lang="ru-RU" sz="1400"/>
              <a:t>Разделили на две части</a:t>
            </a:r>
            <a:endParaRPr lang="en-RU" sz="1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E32C1E-A25A-FD43-83DF-D342C77090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/>
              <a:t>2</a:t>
            </a:r>
            <a:endParaRPr lang="en-R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516F2F0-D331-D94E-A4EA-495C598AE8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anchor="ctr"/>
          <a:lstStyle/>
          <a:p>
            <a:r>
              <a:rPr lang="ru-RU" sz="1400"/>
              <a:t>Первая часть держит </a:t>
            </a:r>
            <a:r>
              <a:rPr lang="en-US" sz="1400"/>
              <a:t>websocket </a:t>
            </a:r>
            <a:r>
              <a:rPr lang="ru-RU" sz="1400"/>
              <a:t>соединение</a:t>
            </a:r>
            <a:endParaRPr lang="en-RU" sz="14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56A1BD-5B20-404E-92EC-3F8C948918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/>
              <a:t>3</a:t>
            </a:r>
            <a:endParaRPr lang="en-RU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5AB47B-6EF5-384A-AF9B-96795C1DBA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55815" y="1520825"/>
            <a:ext cx="3619500" cy="939600"/>
          </a:xfrm>
        </p:spPr>
        <p:txBody>
          <a:bodyPr anchor="ctr"/>
          <a:lstStyle/>
          <a:p>
            <a:r>
              <a:rPr lang="ru-RU" sz="1400"/>
              <a:t>Вторая роутит сообщения из кафки, «вверх»</a:t>
            </a:r>
            <a:endParaRPr lang="en-RU" sz="140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E2CCE4C-9063-4B43-9385-235DDE8405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03315" y="1520825"/>
            <a:ext cx="952499" cy="941388"/>
          </a:xfrm>
        </p:spPr>
        <p:txBody>
          <a:bodyPr/>
          <a:lstStyle/>
          <a:p>
            <a:r>
              <a:rPr lang="ru-RU"/>
              <a:t>4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293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1B6CAA-A188-7649-8939-1533311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2797671"/>
          </a:xfrm>
        </p:spPr>
        <p:txBody>
          <a:bodyPr/>
          <a:lstStyle/>
          <a:p>
            <a:r>
              <a:rPr lang="ru-RU" sz="3600"/>
              <a:t>Как назвали части:</a:t>
            </a:r>
            <a:br>
              <a:rPr lang="ru-RU"/>
            </a:br>
            <a:r>
              <a:rPr lang="ru-RU"/>
              <a:t>1 — </a:t>
            </a:r>
            <a:r>
              <a:rPr lang="en-US"/>
              <a:t>websocket </a:t>
            </a:r>
            <a:r>
              <a:rPr lang="ru-RU"/>
              <a:t>сервер</a:t>
            </a:r>
            <a:br>
              <a:rPr lang="ru-RU"/>
            </a:br>
            <a:r>
              <a:rPr lang="ru-RU"/>
              <a:t>2 — роутер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BE00-19D0-4C4F-A05B-144FD1EF6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963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75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557" y="1792985"/>
            <a:ext cx="3810000" cy="960411"/>
          </a:xfrm>
        </p:spPr>
        <p:txBody>
          <a:bodyPr anchor="t" anchorCtr="0"/>
          <a:lstStyle/>
          <a:p>
            <a:r>
              <a:rPr lang="ru-RU" sz="1800" dirty="0"/>
              <a:t>Быстро!</a:t>
            </a:r>
            <a:endParaRPr lang="x-none" sz="1800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8" name="Рисунок 86">
            <a:extLst>
              <a:ext uri="{FF2B5EF4-FFF2-40B4-BE49-F238E27FC236}">
                <a16:creationId xmlns:a16="http://schemas.microsoft.com/office/drawing/2014/main" id="{16C83B33-8307-644E-B5F2-71C7354238FA}"/>
              </a:ext>
            </a:extLst>
          </p:cNvPr>
          <p:cNvSpPr/>
          <p:nvPr/>
        </p:nvSpPr>
        <p:spPr>
          <a:xfrm>
            <a:off x="775117" y="1771136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3862C6-A01C-5244-BE52-4ABF7AAC2496}"/>
              </a:ext>
            </a:extLst>
          </p:cNvPr>
          <p:cNvCxnSpPr>
            <a:stCxn id="43" idx="1"/>
            <a:endCxn id="46" idx="0"/>
          </p:cNvCxnSpPr>
          <p:nvPr/>
        </p:nvCxnSpPr>
        <p:spPr>
          <a:xfrm rot="10800000" flipV="1">
            <a:off x="7325634" y="1094897"/>
            <a:ext cx="1129653" cy="1542285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AB3B7DA-082E-C444-A7EA-F054B38C25C3}"/>
              </a:ext>
            </a:extLst>
          </p:cNvPr>
          <p:cNvCxnSpPr>
            <a:cxnSpLocks/>
            <a:stCxn id="43" idx="3"/>
            <a:endCxn id="45" idx="0"/>
          </p:cNvCxnSpPr>
          <p:nvPr/>
        </p:nvCxnSpPr>
        <p:spPr>
          <a:xfrm>
            <a:off x="10016945" y="1094898"/>
            <a:ext cx="895862" cy="1926930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4180ECF-BB38-3F49-869A-E7BD1CB4144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7474809" y="3198476"/>
            <a:ext cx="3276610" cy="246005"/>
          </a:xfrm>
          <a:prstGeom prst="bentConnector3">
            <a:avLst>
              <a:gd name="adj1" fmla="val 50000"/>
            </a:avLst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37AEA9-D56C-584B-9BE4-A5DFB0B19A77}"/>
              </a:ext>
            </a:extLst>
          </p:cNvPr>
          <p:cNvGrpSpPr/>
          <p:nvPr/>
        </p:nvGrpSpPr>
        <p:grpSpPr>
          <a:xfrm>
            <a:off x="6096000" y="-13792"/>
            <a:ext cx="6096000" cy="6858000"/>
            <a:chOff x="6096000" y="0"/>
            <a:chExt cx="6096000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F2D2F5-8604-294A-A563-3F360EF7CC8F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rgbClr val="E5F3F0">
                <a:alpha val="1921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645F8B-9934-EE49-95EB-9ECBD90C0D3B}"/>
                </a:ext>
              </a:extLst>
            </p:cNvPr>
            <p:cNvGrpSpPr/>
            <p:nvPr/>
          </p:nvGrpSpPr>
          <p:grpSpPr>
            <a:xfrm>
              <a:off x="6466443" y="520414"/>
              <a:ext cx="5358725" cy="5629712"/>
              <a:chOff x="6374327" y="662331"/>
              <a:chExt cx="5358725" cy="562971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8CF0FD-0B26-6E41-A057-F7DBEC8576EB}"/>
                  </a:ext>
                </a:extLst>
              </p:cNvPr>
              <p:cNvSpPr/>
              <p:nvPr/>
            </p:nvSpPr>
            <p:spPr>
              <a:xfrm>
                <a:off x="8363170" y="662331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Pub</a:t>
                </a:r>
              </a:p>
              <a:p>
                <a:pPr algn="ctr"/>
                <a:r>
                  <a:rPr lang="ru-RU">
                    <a:solidFill>
                      <a:schemeClr val="tx1"/>
                    </a:solidFill>
                  </a:rPr>
                  <a:t>фильтрация происходит тут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533770-FB99-8547-BA41-EF8B76679318}"/>
                  </a:ext>
                </a:extLst>
              </p:cNvPr>
              <p:cNvSpPr/>
              <p:nvPr/>
            </p:nvSpPr>
            <p:spPr>
              <a:xfrm>
                <a:off x="8117165" y="51154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47C096-4865-B743-B2AD-C9C354EABF4B}"/>
                  </a:ext>
                </a:extLst>
              </p:cNvPr>
              <p:cNvSpPr/>
              <p:nvPr/>
            </p:nvSpPr>
            <p:spPr>
              <a:xfrm>
                <a:off x="10039861" y="3177537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AEE161-839A-374D-A777-8568881C6A9C}"/>
                  </a:ext>
                </a:extLst>
              </p:cNvPr>
              <p:cNvSpPr/>
              <p:nvPr/>
            </p:nvSpPr>
            <p:spPr>
              <a:xfrm>
                <a:off x="6452687" y="27928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3839A-3DD2-914C-BA7E-35438D7830DC}"/>
                  </a:ext>
                </a:extLst>
              </p:cNvPr>
              <p:cNvSpPr txBox="1"/>
              <p:nvPr/>
            </p:nvSpPr>
            <p:spPr>
              <a:xfrm>
                <a:off x="6374327" y="1716664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153F15-F2C3-D344-A41B-1E94C16FB22C}"/>
                  </a:ext>
                </a:extLst>
              </p:cNvPr>
              <p:cNvSpPr txBox="1"/>
              <p:nvPr/>
            </p:nvSpPr>
            <p:spPr>
              <a:xfrm>
                <a:off x="8079291" y="4157182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744C00-E9AB-7545-B0F9-F58AF669CF61}"/>
                  </a:ext>
                </a:extLst>
              </p:cNvPr>
              <p:cNvSpPr txBox="1"/>
              <p:nvPr/>
            </p:nvSpPr>
            <p:spPr>
              <a:xfrm>
                <a:off x="10991502" y="1589313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5148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76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557" y="1792985"/>
            <a:ext cx="3810000" cy="960411"/>
          </a:xfrm>
        </p:spPr>
        <p:txBody>
          <a:bodyPr anchor="t" anchorCtr="0"/>
          <a:lstStyle/>
          <a:p>
            <a:r>
              <a:rPr lang="ru-RU" sz="1800" dirty="0"/>
              <a:t>Быстро!</a:t>
            </a:r>
            <a:endParaRPr lang="x-none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4557" y="2618517"/>
            <a:ext cx="3810000" cy="960412"/>
          </a:xfrm>
        </p:spPr>
        <p:txBody>
          <a:bodyPr/>
          <a:lstStyle/>
          <a:p>
            <a:r>
              <a:rPr lang="ru-RU" sz="1800" dirty="0" err="1"/>
              <a:t>Нет брокера! (мы ленивые)</a:t>
            </a:r>
            <a:endParaRPr lang="x-none" sz="1800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8" name="Рисунок 86">
            <a:extLst>
              <a:ext uri="{FF2B5EF4-FFF2-40B4-BE49-F238E27FC236}">
                <a16:creationId xmlns:a16="http://schemas.microsoft.com/office/drawing/2014/main" id="{16C83B33-8307-644E-B5F2-71C7354238FA}"/>
              </a:ext>
            </a:extLst>
          </p:cNvPr>
          <p:cNvSpPr/>
          <p:nvPr/>
        </p:nvSpPr>
        <p:spPr>
          <a:xfrm>
            <a:off x="775117" y="1771136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sp>
        <p:nvSpPr>
          <p:cNvPr id="41" name="Рисунок 86">
            <a:extLst>
              <a:ext uri="{FF2B5EF4-FFF2-40B4-BE49-F238E27FC236}">
                <a16:creationId xmlns:a16="http://schemas.microsoft.com/office/drawing/2014/main" id="{64BDC17C-CF39-4747-A501-4AF749E2F4FC}"/>
              </a:ext>
            </a:extLst>
          </p:cNvPr>
          <p:cNvSpPr/>
          <p:nvPr/>
        </p:nvSpPr>
        <p:spPr>
          <a:xfrm>
            <a:off x="775117" y="2589331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3862C6-A01C-5244-BE52-4ABF7AAC2496}"/>
              </a:ext>
            </a:extLst>
          </p:cNvPr>
          <p:cNvCxnSpPr>
            <a:stCxn id="43" idx="1"/>
            <a:endCxn id="46" idx="0"/>
          </p:cNvCxnSpPr>
          <p:nvPr/>
        </p:nvCxnSpPr>
        <p:spPr>
          <a:xfrm rot="10800000" flipV="1">
            <a:off x="7325634" y="1094897"/>
            <a:ext cx="1129653" cy="1542285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AB3B7DA-082E-C444-A7EA-F054B38C25C3}"/>
              </a:ext>
            </a:extLst>
          </p:cNvPr>
          <p:cNvCxnSpPr>
            <a:cxnSpLocks/>
            <a:stCxn id="43" idx="3"/>
            <a:endCxn id="45" idx="0"/>
          </p:cNvCxnSpPr>
          <p:nvPr/>
        </p:nvCxnSpPr>
        <p:spPr>
          <a:xfrm>
            <a:off x="10016945" y="1094898"/>
            <a:ext cx="895862" cy="1926930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4180ECF-BB38-3F49-869A-E7BD1CB4144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7474809" y="3198476"/>
            <a:ext cx="3276610" cy="246005"/>
          </a:xfrm>
          <a:prstGeom prst="bentConnector3">
            <a:avLst>
              <a:gd name="adj1" fmla="val 50000"/>
            </a:avLst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37AEA9-D56C-584B-9BE4-A5DFB0B19A77}"/>
              </a:ext>
            </a:extLst>
          </p:cNvPr>
          <p:cNvGrpSpPr/>
          <p:nvPr/>
        </p:nvGrpSpPr>
        <p:grpSpPr>
          <a:xfrm>
            <a:off x="6096000" y="-13792"/>
            <a:ext cx="6096000" cy="6858000"/>
            <a:chOff x="6096000" y="0"/>
            <a:chExt cx="6096000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F2D2F5-8604-294A-A563-3F360EF7CC8F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rgbClr val="E5F3F0">
                <a:alpha val="1921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645F8B-9934-EE49-95EB-9ECBD90C0D3B}"/>
                </a:ext>
              </a:extLst>
            </p:cNvPr>
            <p:cNvGrpSpPr/>
            <p:nvPr/>
          </p:nvGrpSpPr>
          <p:grpSpPr>
            <a:xfrm>
              <a:off x="6466443" y="520414"/>
              <a:ext cx="5358725" cy="5629712"/>
              <a:chOff x="6374327" y="662331"/>
              <a:chExt cx="5358725" cy="562971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8CF0FD-0B26-6E41-A057-F7DBEC8576EB}"/>
                  </a:ext>
                </a:extLst>
              </p:cNvPr>
              <p:cNvSpPr/>
              <p:nvPr/>
            </p:nvSpPr>
            <p:spPr>
              <a:xfrm>
                <a:off x="8363170" y="662331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Pub</a:t>
                </a:r>
              </a:p>
              <a:p>
                <a:pPr algn="ctr"/>
                <a:r>
                  <a:rPr lang="ru-RU">
                    <a:solidFill>
                      <a:schemeClr val="tx1"/>
                    </a:solidFill>
                  </a:rPr>
                  <a:t>фильтрация происходит тут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533770-FB99-8547-BA41-EF8B76679318}"/>
                  </a:ext>
                </a:extLst>
              </p:cNvPr>
              <p:cNvSpPr/>
              <p:nvPr/>
            </p:nvSpPr>
            <p:spPr>
              <a:xfrm>
                <a:off x="8117165" y="51154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47C096-4865-B743-B2AD-C9C354EABF4B}"/>
                  </a:ext>
                </a:extLst>
              </p:cNvPr>
              <p:cNvSpPr/>
              <p:nvPr/>
            </p:nvSpPr>
            <p:spPr>
              <a:xfrm>
                <a:off x="10039861" y="3177537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AEE161-839A-374D-A777-8568881C6A9C}"/>
                  </a:ext>
                </a:extLst>
              </p:cNvPr>
              <p:cNvSpPr/>
              <p:nvPr/>
            </p:nvSpPr>
            <p:spPr>
              <a:xfrm>
                <a:off x="6452687" y="27928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3839A-3DD2-914C-BA7E-35438D7830DC}"/>
                  </a:ext>
                </a:extLst>
              </p:cNvPr>
              <p:cNvSpPr txBox="1"/>
              <p:nvPr/>
            </p:nvSpPr>
            <p:spPr>
              <a:xfrm>
                <a:off x="6374327" y="1716664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153F15-F2C3-D344-A41B-1E94C16FB22C}"/>
                  </a:ext>
                </a:extLst>
              </p:cNvPr>
              <p:cNvSpPr txBox="1"/>
              <p:nvPr/>
            </p:nvSpPr>
            <p:spPr>
              <a:xfrm>
                <a:off x="8079291" y="4157182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744C00-E9AB-7545-B0F9-F58AF669CF61}"/>
                  </a:ext>
                </a:extLst>
              </p:cNvPr>
              <p:cNvSpPr txBox="1"/>
              <p:nvPr/>
            </p:nvSpPr>
            <p:spPr>
              <a:xfrm>
                <a:off x="10991502" y="1589313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7227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7A5539-6A8A-434A-AE58-BBD0198E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37A31-1821-7947-82D6-3A2D1BEB73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77</a:t>
            </a:fld>
            <a:endParaRPr lang="x-non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BE1D5-0AA6-9844-B620-AC46D69EB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557" y="1792985"/>
            <a:ext cx="3810000" cy="960411"/>
          </a:xfrm>
        </p:spPr>
        <p:txBody>
          <a:bodyPr anchor="t" anchorCtr="0"/>
          <a:lstStyle/>
          <a:p>
            <a:r>
              <a:rPr lang="ru-RU" sz="1800" dirty="0"/>
              <a:t>Быстро!</a:t>
            </a:r>
            <a:endParaRPr lang="x-none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B3E5D-AAF6-FE4A-B0F6-45EC5F977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4557" y="2618517"/>
            <a:ext cx="3810000" cy="960412"/>
          </a:xfrm>
        </p:spPr>
        <p:txBody>
          <a:bodyPr/>
          <a:lstStyle/>
          <a:p>
            <a:r>
              <a:rPr lang="ru-RU" sz="1800" dirty="0" err="1"/>
              <a:t>Нет брокера! (мы ленивые)</a:t>
            </a:r>
            <a:endParaRPr lang="x-none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6F20E-E0CF-E145-B3A0-46574EBB6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4557" y="3486878"/>
            <a:ext cx="3810000" cy="960412"/>
          </a:xfrm>
        </p:spPr>
        <p:txBody>
          <a:bodyPr/>
          <a:lstStyle/>
          <a:p>
            <a:r>
              <a:rPr lang="ru-RU" sz="1800" dirty="0"/>
              <a:t>Есть куча механизмов и биндинги под </a:t>
            </a:r>
            <a:r>
              <a:rPr lang="en-US" sz="1800" dirty="0"/>
              <a:t>python</a:t>
            </a:r>
            <a:endParaRPr lang="x-none" sz="1800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5" name="Рисунок 86">
            <a:extLst>
              <a:ext uri="{FF2B5EF4-FFF2-40B4-BE49-F238E27FC236}">
                <a16:creationId xmlns:a16="http://schemas.microsoft.com/office/drawing/2014/main" id="{86842684-F19C-4044-A23B-F2A27297F138}"/>
              </a:ext>
            </a:extLst>
          </p:cNvPr>
          <p:cNvSpPr/>
          <p:nvPr/>
        </p:nvSpPr>
        <p:spPr>
          <a:xfrm>
            <a:off x="769996" y="3486878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sp>
        <p:nvSpPr>
          <p:cNvPr id="38" name="Рисунок 86">
            <a:extLst>
              <a:ext uri="{FF2B5EF4-FFF2-40B4-BE49-F238E27FC236}">
                <a16:creationId xmlns:a16="http://schemas.microsoft.com/office/drawing/2014/main" id="{16C83B33-8307-644E-B5F2-71C7354238FA}"/>
              </a:ext>
            </a:extLst>
          </p:cNvPr>
          <p:cNvSpPr/>
          <p:nvPr/>
        </p:nvSpPr>
        <p:spPr>
          <a:xfrm>
            <a:off x="775117" y="1771136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sp>
        <p:nvSpPr>
          <p:cNvPr id="41" name="Рисунок 86">
            <a:extLst>
              <a:ext uri="{FF2B5EF4-FFF2-40B4-BE49-F238E27FC236}">
                <a16:creationId xmlns:a16="http://schemas.microsoft.com/office/drawing/2014/main" id="{64BDC17C-CF39-4747-A501-4AF749E2F4FC}"/>
              </a:ext>
            </a:extLst>
          </p:cNvPr>
          <p:cNvSpPr/>
          <p:nvPr/>
        </p:nvSpPr>
        <p:spPr>
          <a:xfrm>
            <a:off x="775117" y="2589331"/>
            <a:ext cx="459729" cy="459729"/>
          </a:xfrm>
          <a:custGeom>
            <a:avLst/>
            <a:gdLst>
              <a:gd name="connsiteX0" fmla="*/ 0 w 720000"/>
              <a:gd name="connsiteY0" fmla="*/ 135000 h 720000"/>
              <a:gd name="connsiteX1" fmla="*/ 135000 w 720000"/>
              <a:gd name="connsiteY1" fmla="*/ 0 h 720000"/>
              <a:gd name="connsiteX2" fmla="*/ 585000 w 720000"/>
              <a:gd name="connsiteY2" fmla="*/ 0 h 720000"/>
              <a:gd name="connsiteX3" fmla="*/ 720000 w 720000"/>
              <a:gd name="connsiteY3" fmla="*/ 135000 h 720000"/>
              <a:gd name="connsiteX4" fmla="*/ 720000 w 720000"/>
              <a:gd name="connsiteY4" fmla="*/ 585000 h 720000"/>
              <a:gd name="connsiteX5" fmla="*/ 585000 w 720000"/>
              <a:gd name="connsiteY5" fmla="*/ 720000 h 720000"/>
              <a:gd name="connsiteX6" fmla="*/ 135000 w 720000"/>
              <a:gd name="connsiteY6" fmla="*/ 720000 h 720000"/>
              <a:gd name="connsiteX7" fmla="*/ 0 w 720000"/>
              <a:gd name="connsiteY7" fmla="*/ 585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00" h="720000">
                <a:moveTo>
                  <a:pt x="0" y="135000"/>
                </a:moveTo>
                <a:cubicBezTo>
                  <a:pt x="0" y="60442"/>
                  <a:pt x="60442" y="0"/>
                  <a:pt x="135000" y="0"/>
                </a:cubicBezTo>
                <a:lnTo>
                  <a:pt x="585000" y="0"/>
                </a:lnTo>
                <a:cubicBezTo>
                  <a:pt x="659558" y="0"/>
                  <a:pt x="720000" y="60442"/>
                  <a:pt x="720000" y="135000"/>
                </a:cubicBezTo>
                <a:lnTo>
                  <a:pt x="720000" y="585000"/>
                </a:lnTo>
                <a:cubicBezTo>
                  <a:pt x="720000" y="659558"/>
                  <a:pt x="659558" y="720000"/>
                  <a:pt x="585000" y="720000"/>
                </a:cubicBezTo>
                <a:lnTo>
                  <a:pt x="135000" y="720000"/>
                </a:lnTo>
                <a:cubicBezTo>
                  <a:pt x="60442" y="720000"/>
                  <a:pt x="0" y="659558"/>
                  <a:pt x="0" y="585000"/>
                </a:cubicBezTo>
                <a:close/>
              </a:path>
            </a:pathLst>
          </a:custGeom>
          <a:solidFill>
            <a:srgbClr val="FEE600"/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ALS Hauss" panose="02000000000000000000" pitchFamily="2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3862C6-A01C-5244-BE52-4ABF7AAC2496}"/>
              </a:ext>
            </a:extLst>
          </p:cNvPr>
          <p:cNvCxnSpPr>
            <a:stCxn id="43" idx="1"/>
            <a:endCxn id="46" idx="0"/>
          </p:cNvCxnSpPr>
          <p:nvPr/>
        </p:nvCxnSpPr>
        <p:spPr>
          <a:xfrm rot="10800000" flipV="1">
            <a:off x="7325634" y="1094897"/>
            <a:ext cx="1129653" cy="1542285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AB3B7DA-082E-C444-A7EA-F054B38C25C3}"/>
              </a:ext>
            </a:extLst>
          </p:cNvPr>
          <p:cNvCxnSpPr>
            <a:cxnSpLocks/>
            <a:stCxn id="43" idx="3"/>
            <a:endCxn id="45" idx="0"/>
          </p:cNvCxnSpPr>
          <p:nvPr/>
        </p:nvCxnSpPr>
        <p:spPr>
          <a:xfrm>
            <a:off x="10016945" y="1094898"/>
            <a:ext cx="895862" cy="1926930"/>
          </a:xfrm>
          <a:prstGeom prst="bentConnector2">
            <a:avLst/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4180ECF-BB38-3F49-869A-E7BD1CB4144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7474809" y="3198476"/>
            <a:ext cx="3276610" cy="246005"/>
          </a:xfrm>
          <a:prstGeom prst="bentConnector3">
            <a:avLst>
              <a:gd name="adj1" fmla="val 50000"/>
            </a:avLst>
          </a:prstGeom>
          <a:ln w="1333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37AEA9-D56C-584B-9BE4-A5DFB0B19A77}"/>
              </a:ext>
            </a:extLst>
          </p:cNvPr>
          <p:cNvGrpSpPr/>
          <p:nvPr/>
        </p:nvGrpSpPr>
        <p:grpSpPr>
          <a:xfrm>
            <a:off x="6096000" y="-13792"/>
            <a:ext cx="6096000" cy="6858000"/>
            <a:chOff x="6096000" y="0"/>
            <a:chExt cx="6096000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F2D2F5-8604-294A-A563-3F360EF7CC8F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rgbClr val="E5F3F0">
                <a:alpha val="1921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645F8B-9934-EE49-95EB-9ECBD90C0D3B}"/>
                </a:ext>
              </a:extLst>
            </p:cNvPr>
            <p:cNvGrpSpPr/>
            <p:nvPr/>
          </p:nvGrpSpPr>
          <p:grpSpPr>
            <a:xfrm>
              <a:off x="6466443" y="520414"/>
              <a:ext cx="5358725" cy="5629712"/>
              <a:chOff x="6374327" y="662331"/>
              <a:chExt cx="5358725" cy="562971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8CF0FD-0B26-6E41-A057-F7DBEC8576EB}"/>
                  </a:ext>
                </a:extLst>
              </p:cNvPr>
              <p:cNvSpPr/>
              <p:nvPr/>
            </p:nvSpPr>
            <p:spPr>
              <a:xfrm>
                <a:off x="8363170" y="662331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Pub</a:t>
                </a:r>
              </a:p>
              <a:p>
                <a:pPr algn="ctr"/>
                <a:r>
                  <a:rPr lang="ru-RU">
                    <a:solidFill>
                      <a:schemeClr val="tx1"/>
                    </a:solidFill>
                  </a:rPr>
                  <a:t>фильтрация происходит тут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533770-FB99-8547-BA41-EF8B76679318}"/>
                  </a:ext>
                </a:extLst>
              </p:cNvPr>
              <p:cNvSpPr/>
              <p:nvPr/>
            </p:nvSpPr>
            <p:spPr>
              <a:xfrm>
                <a:off x="8117165" y="51154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47C096-4865-B743-B2AD-C9C354EABF4B}"/>
                  </a:ext>
                </a:extLst>
              </p:cNvPr>
              <p:cNvSpPr/>
              <p:nvPr/>
            </p:nvSpPr>
            <p:spPr>
              <a:xfrm>
                <a:off x="10039861" y="3177537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AEE161-839A-374D-A777-8568881C6A9C}"/>
                  </a:ext>
                </a:extLst>
              </p:cNvPr>
              <p:cNvSpPr/>
              <p:nvPr/>
            </p:nvSpPr>
            <p:spPr>
              <a:xfrm>
                <a:off x="6452687" y="2792892"/>
                <a:ext cx="1561659" cy="1176551"/>
              </a:xfrm>
              <a:prstGeom prst="rect">
                <a:avLst/>
              </a:prstGeom>
              <a:solidFill>
                <a:srgbClr val="E5F3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Sub</a:t>
                </a:r>
                <a:endParaRPr lang="en-RU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3839A-3DD2-914C-BA7E-35438D7830DC}"/>
                  </a:ext>
                </a:extLst>
              </p:cNvPr>
              <p:cNvSpPr txBox="1"/>
              <p:nvPr/>
            </p:nvSpPr>
            <p:spPr>
              <a:xfrm>
                <a:off x="6374327" y="1716664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153F15-F2C3-D344-A41B-1E94C16FB22C}"/>
                  </a:ext>
                </a:extLst>
              </p:cNvPr>
              <p:cNvSpPr txBox="1"/>
              <p:nvPr/>
            </p:nvSpPr>
            <p:spPr>
              <a:xfrm>
                <a:off x="8079291" y="4157182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744C00-E9AB-7545-B0F9-F58AF669CF61}"/>
                  </a:ext>
                </a:extLst>
              </p:cNvPr>
              <p:cNvSpPr txBox="1"/>
              <p:nvPr/>
            </p:nvSpPr>
            <p:spPr>
              <a:xfrm>
                <a:off x="10991502" y="1589313"/>
                <a:ext cx="741550" cy="276999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dirty="0"/>
                  <a:t>User ID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7365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649A-B9B8-B044-8F90-8E8F94ED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Архитектурная схема роутера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67AEC-7873-9F48-A81F-BAD1729B02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78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FD737-E693-7347-A4E6-693075652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20160" cy="381000"/>
          </a:xfrm>
        </p:spPr>
        <p:txBody>
          <a:bodyPr/>
          <a:lstStyle/>
          <a:p>
            <a:r>
              <a:rPr lang="ru-RU" dirty="0"/>
              <a:t>На базе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E9F6-82E1-4440-BFDB-C99C39000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3820153" cy="2681287"/>
          </a:xfrm>
        </p:spPr>
        <p:txBody>
          <a:bodyPr/>
          <a:lstStyle/>
          <a:p>
            <a:r>
              <a:rPr lang="ru-RU" sz="1400" dirty="0"/>
              <a:t>— В качестве ключа мы используем </a:t>
            </a:r>
            <a:r>
              <a:rPr lang="en-US" sz="1400" dirty="0"/>
              <a:t>ID </a:t>
            </a:r>
            <a:r>
              <a:rPr lang="ru-RU" sz="1400" dirty="0"/>
              <a:t>пользователя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704B6-6511-F24F-A55B-98255B13FEF0}"/>
              </a:ext>
            </a:extLst>
          </p:cNvPr>
          <p:cNvCxnSpPr>
            <a:cxnSpLocks/>
          </p:cNvCxnSpPr>
          <p:nvPr/>
        </p:nvCxnSpPr>
        <p:spPr>
          <a:xfrm>
            <a:off x="4953000" y="1333500"/>
            <a:ext cx="0" cy="4762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DE055F-509B-8643-9B6F-5B03F8026324}"/>
              </a:ext>
            </a:extLst>
          </p:cNvPr>
          <p:cNvGrpSpPr/>
          <p:nvPr/>
        </p:nvGrpSpPr>
        <p:grpSpPr>
          <a:xfrm>
            <a:off x="5947909" y="1024125"/>
            <a:ext cx="4859240" cy="5381249"/>
            <a:chOff x="5797753" y="1095751"/>
            <a:chExt cx="4859240" cy="53812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D3244-1335-4440-96B3-69505EC6EA94}"/>
                </a:ext>
              </a:extLst>
            </p:cNvPr>
            <p:cNvSpPr/>
            <p:nvPr/>
          </p:nvSpPr>
          <p:spPr>
            <a:xfrm>
              <a:off x="5797753" y="109575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1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112DCA-9342-8047-97BA-CA543D7BC6C5}"/>
                </a:ext>
              </a:extLst>
            </p:cNvPr>
            <p:cNvSpPr/>
            <p:nvPr/>
          </p:nvSpPr>
          <p:spPr>
            <a:xfrm>
              <a:off x="5797754" y="3591895"/>
              <a:ext cx="1561658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2</a:t>
              </a:r>
              <a:endParaRPr lang="ru-RU" sz="1600">
                <a:solidFill>
                  <a:schemeClr val="tx1"/>
                </a:solidFill>
              </a:endParaRP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22A73-50C6-8647-B84C-1CCB92344BA9}"/>
                </a:ext>
              </a:extLst>
            </p:cNvPr>
            <p:cNvSpPr/>
            <p:nvPr/>
          </p:nvSpPr>
          <p:spPr>
            <a:xfrm>
              <a:off x="9095334" y="229574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Router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E1E9AD-FD52-1640-A1A8-109BC18FA5FE}"/>
                </a:ext>
              </a:extLst>
            </p:cNvPr>
            <p:cNvGrpSpPr/>
            <p:nvPr/>
          </p:nvGrpSpPr>
          <p:grpSpPr>
            <a:xfrm>
              <a:off x="5797753" y="5516586"/>
              <a:ext cx="4859239" cy="960414"/>
              <a:chOff x="5797753" y="5516586"/>
              <a:chExt cx="4859239" cy="960414"/>
            </a:xfrm>
          </p:grpSpPr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30B10C9D-7281-FB42-B5C9-BCD4C0BCF99F}"/>
                  </a:ext>
                </a:extLst>
              </p:cNvPr>
              <p:cNvSpPr/>
              <p:nvPr/>
            </p:nvSpPr>
            <p:spPr>
              <a:xfrm rot="5400000">
                <a:off x="7747166" y="3567173"/>
                <a:ext cx="960414" cy="4859239"/>
              </a:xfrm>
              <a:prstGeom prst="can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sz="14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63F0D-E8E8-C142-A6C7-3834C53553A4}"/>
                  </a:ext>
                </a:extLst>
              </p:cNvPr>
              <p:cNvSpPr txBox="1"/>
              <p:nvPr/>
            </p:nvSpPr>
            <p:spPr>
              <a:xfrm>
                <a:off x="7829078" y="5815385"/>
                <a:ext cx="747962" cy="400110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sz="2000" dirty="0"/>
                  <a:t>Kafka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9706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649A-B9B8-B044-8F90-8E8F94ED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Архитектурная схема роутера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67AEC-7873-9F48-A81F-BAD1729B02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FD737-E693-7347-A4E6-693075652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20160" cy="381000"/>
          </a:xfrm>
        </p:spPr>
        <p:txBody>
          <a:bodyPr/>
          <a:lstStyle/>
          <a:p>
            <a:r>
              <a:rPr lang="ru-RU" dirty="0"/>
              <a:t>На базе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E9F6-82E1-4440-BFDB-C99C39000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3820153" cy="2681287"/>
          </a:xfrm>
        </p:spPr>
        <p:txBody>
          <a:bodyPr/>
          <a:lstStyle/>
          <a:p>
            <a:r>
              <a:rPr lang="ru-RU" sz="1400" dirty="0"/>
              <a:t>— В качестве ключа мы используем </a:t>
            </a:r>
            <a:r>
              <a:rPr lang="en-US" sz="1400" dirty="0"/>
              <a:t>ID </a:t>
            </a:r>
            <a:r>
              <a:rPr lang="ru-RU" sz="1400" dirty="0"/>
              <a:t>пользователя</a:t>
            </a:r>
          </a:p>
          <a:p>
            <a:r>
              <a:rPr lang="ru-RU" sz="1400" dirty="0"/>
              <a:t>— Каждая корутина со ссылкой на вебсокет соединение «сабается» на наш роутер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704B6-6511-F24F-A55B-98255B13FEF0}"/>
              </a:ext>
            </a:extLst>
          </p:cNvPr>
          <p:cNvCxnSpPr>
            <a:cxnSpLocks/>
          </p:cNvCxnSpPr>
          <p:nvPr/>
        </p:nvCxnSpPr>
        <p:spPr>
          <a:xfrm>
            <a:off x="4953000" y="1333500"/>
            <a:ext cx="0" cy="4762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DE055F-509B-8643-9B6F-5B03F8026324}"/>
              </a:ext>
            </a:extLst>
          </p:cNvPr>
          <p:cNvGrpSpPr/>
          <p:nvPr/>
        </p:nvGrpSpPr>
        <p:grpSpPr>
          <a:xfrm>
            <a:off x="5947909" y="1024125"/>
            <a:ext cx="4859240" cy="5381249"/>
            <a:chOff x="5797753" y="1095751"/>
            <a:chExt cx="4859240" cy="53812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D3244-1335-4440-96B3-69505EC6EA94}"/>
                </a:ext>
              </a:extLst>
            </p:cNvPr>
            <p:cNvSpPr/>
            <p:nvPr/>
          </p:nvSpPr>
          <p:spPr>
            <a:xfrm>
              <a:off x="5797753" y="109575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1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112DCA-9342-8047-97BA-CA543D7BC6C5}"/>
                </a:ext>
              </a:extLst>
            </p:cNvPr>
            <p:cNvSpPr/>
            <p:nvPr/>
          </p:nvSpPr>
          <p:spPr>
            <a:xfrm>
              <a:off x="5797754" y="3591895"/>
              <a:ext cx="1561658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2</a:t>
              </a:r>
              <a:endParaRPr lang="ru-RU" sz="1600">
                <a:solidFill>
                  <a:schemeClr val="tx1"/>
                </a:solidFill>
              </a:endParaRP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22A73-50C6-8647-B84C-1CCB92344BA9}"/>
                </a:ext>
              </a:extLst>
            </p:cNvPr>
            <p:cNvSpPr/>
            <p:nvPr/>
          </p:nvSpPr>
          <p:spPr>
            <a:xfrm>
              <a:off x="9095334" y="229574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Router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0CF17901-51E9-BB47-A524-DB2358EE2C2E}"/>
                </a:ext>
              </a:extLst>
            </p:cNvPr>
            <p:cNvSpPr/>
            <p:nvPr/>
          </p:nvSpPr>
          <p:spPr>
            <a:xfrm rot="1154085">
              <a:off x="7493400" y="2135744"/>
              <a:ext cx="1501761" cy="493207"/>
            </a:xfrm>
            <a:prstGeom prst="righ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Sub ZeroMQ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267AF3C-3D4D-EE48-9F1D-9B207D6FB3B1}"/>
                </a:ext>
              </a:extLst>
            </p:cNvPr>
            <p:cNvSpPr/>
            <p:nvPr/>
          </p:nvSpPr>
          <p:spPr>
            <a:xfrm rot="20181434">
              <a:off x="7485272" y="3125698"/>
              <a:ext cx="1501761" cy="493207"/>
            </a:xfrm>
            <a:prstGeom prst="righ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Sub ZeroMQ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E1E9AD-FD52-1640-A1A8-109BC18FA5FE}"/>
                </a:ext>
              </a:extLst>
            </p:cNvPr>
            <p:cNvGrpSpPr/>
            <p:nvPr/>
          </p:nvGrpSpPr>
          <p:grpSpPr>
            <a:xfrm>
              <a:off x="5797753" y="5516586"/>
              <a:ext cx="4859239" cy="960414"/>
              <a:chOff x="5797753" y="5516586"/>
              <a:chExt cx="4859239" cy="960414"/>
            </a:xfrm>
          </p:grpSpPr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30B10C9D-7281-FB42-B5C9-BCD4C0BCF99F}"/>
                  </a:ext>
                </a:extLst>
              </p:cNvPr>
              <p:cNvSpPr/>
              <p:nvPr/>
            </p:nvSpPr>
            <p:spPr>
              <a:xfrm rot="5400000">
                <a:off x="7747166" y="3567173"/>
                <a:ext cx="960414" cy="4859239"/>
              </a:xfrm>
              <a:prstGeom prst="can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sz="14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63F0D-E8E8-C142-A6C7-3834C53553A4}"/>
                  </a:ext>
                </a:extLst>
              </p:cNvPr>
              <p:cNvSpPr txBox="1"/>
              <p:nvPr/>
            </p:nvSpPr>
            <p:spPr>
              <a:xfrm>
                <a:off x="7829078" y="5815385"/>
                <a:ext cx="747962" cy="400110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sz="2000" dirty="0"/>
                  <a:t>Kafka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66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мы делали?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10521698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/>
              <a:t>— омниканальный чат со своей админкой</a:t>
            </a:r>
          </a:p>
          <a:p>
            <a:pPr>
              <a:lnSpc>
                <a:spcPct val="150000"/>
              </a:lnSpc>
            </a:pPr>
            <a:r>
              <a:rPr lang="ru-RU" sz="1800"/>
              <a:t>— систему, с которой работают и операторы и клиенты</a:t>
            </a:r>
          </a:p>
          <a:p>
            <a:pPr>
              <a:lnSpc>
                <a:spcPct val="150000"/>
              </a:lnSpc>
            </a:pPr>
            <a:r>
              <a:rPr lang="ru-RU" sz="1800"/>
              <a:t>— систему, в которой много вебсокет соединений, которые эксплуатируются в 2 направлениях</a:t>
            </a:r>
          </a:p>
          <a:p>
            <a:pPr>
              <a:lnSpc>
                <a:spcPct val="150000"/>
              </a:lnSpc>
            </a:pPr>
            <a:r>
              <a:rPr lang="ru-RU" sz="1800"/>
              <a:t>— нам нужно было держать нагрузку и достичь отказоустойчивости</a:t>
            </a: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739012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649A-B9B8-B044-8F90-8E8F94ED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Архитектурная схема роутера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67AEC-7873-9F48-A81F-BAD1729B02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FD737-E693-7347-A4E6-693075652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20160" cy="381000"/>
          </a:xfrm>
        </p:spPr>
        <p:txBody>
          <a:bodyPr/>
          <a:lstStyle/>
          <a:p>
            <a:r>
              <a:rPr lang="ru-RU" dirty="0"/>
              <a:t>На базе </a:t>
            </a:r>
            <a:r>
              <a:rPr lang="en-US" dirty="0"/>
              <a:t>ZeroMQ</a:t>
            </a:r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E9F6-82E1-4440-BFDB-C99C39000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3820153" cy="2681287"/>
          </a:xfrm>
        </p:spPr>
        <p:txBody>
          <a:bodyPr/>
          <a:lstStyle/>
          <a:p>
            <a:r>
              <a:rPr lang="ru-RU" sz="1400" dirty="0"/>
              <a:t>— В качестве ключа мы используем </a:t>
            </a:r>
            <a:r>
              <a:rPr lang="en-US" sz="1400" dirty="0"/>
              <a:t>ID </a:t>
            </a:r>
            <a:r>
              <a:rPr lang="ru-RU" sz="1400" dirty="0"/>
              <a:t>пользователя</a:t>
            </a:r>
          </a:p>
          <a:p>
            <a:r>
              <a:rPr lang="ru-RU" sz="1400" dirty="0"/>
              <a:t>— Каждая корутина со ссылкой на вебсокет соединение «сабается» на наш роутер</a:t>
            </a:r>
          </a:p>
          <a:p>
            <a:r>
              <a:rPr lang="ru-RU" sz="1400" dirty="0"/>
              <a:t>— Роутер паблишит «корутинам» по ключу с </a:t>
            </a:r>
            <a:r>
              <a:rPr lang="en-US" sz="1400" dirty="0"/>
              <a:t>ID </a:t>
            </a:r>
            <a:r>
              <a:rPr lang="ru-RU" sz="1400" dirty="0"/>
              <a:t>пользователя</a:t>
            </a:r>
          </a:p>
          <a:p>
            <a:r>
              <a:rPr lang="en-US" sz="1400" dirty="0"/>
              <a:t>	       </a:t>
            </a:r>
            <a:r>
              <a:rPr lang="ru-RU" sz="1400" dirty="0"/>
              <a:t>   </a:t>
            </a:r>
            <a:r>
              <a:rPr lang="en-RU" sz="2400" dirty="0"/>
              <a:t>✨✨✨</a:t>
            </a:r>
            <a:endParaRPr lang="en-RU" sz="2400" b="1" dirty="0"/>
          </a:p>
          <a:p>
            <a:r>
              <a:rPr lang="en-US" sz="1400" dirty="0"/>
              <a:t>— </a:t>
            </a:r>
            <a:r>
              <a:rPr lang="ru-RU" sz="1400" dirty="0"/>
              <a:t>Корутина получает нужное и отправляет пользователю</a:t>
            </a:r>
            <a:endParaRPr lang="x-none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704B6-6511-F24F-A55B-98255B13FEF0}"/>
              </a:ext>
            </a:extLst>
          </p:cNvPr>
          <p:cNvCxnSpPr>
            <a:cxnSpLocks/>
          </p:cNvCxnSpPr>
          <p:nvPr/>
        </p:nvCxnSpPr>
        <p:spPr>
          <a:xfrm>
            <a:off x="4953000" y="1333500"/>
            <a:ext cx="0" cy="4762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DE055F-509B-8643-9B6F-5B03F8026324}"/>
              </a:ext>
            </a:extLst>
          </p:cNvPr>
          <p:cNvGrpSpPr/>
          <p:nvPr/>
        </p:nvGrpSpPr>
        <p:grpSpPr>
          <a:xfrm>
            <a:off x="5947909" y="1024125"/>
            <a:ext cx="4859240" cy="5381249"/>
            <a:chOff x="5797753" y="1095751"/>
            <a:chExt cx="4859240" cy="53812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D3244-1335-4440-96B3-69505EC6EA94}"/>
                </a:ext>
              </a:extLst>
            </p:cNvPr>
            <p:cNvSpPr/>
            <p:nvPr/>
          </p:nvSpPr>
          <p:spPr>
            <a:xfrm>
              <a:off x="5797753" y="109575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1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112DCA-9342-8047-97BA-CA543D7BC6C5}"/>
                </a:ext>
              </a:extLst>
            </p:cNvPr>
            <p:cNvSpPr/>
            <p:nvPr/>
          </p:nvSpPr>
          <p:spPr>
            <a:xfrm>
              <a:off x="5797754" y="3591895"/>
              <a:ext cx="1561658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Coroutine 2</a:t>
              </a:r>
              <a:endParaRPr lang="ru-RU" sz="1600">
                <a:solidFill>
                  <a:schemeClr val="tx1"/>
                </a:solidFill>
              </a:endParaRP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22A73-50C6-8647-B84C-1CCB92344BA9}"/>
                </a:ext>
              </a:extLst>
            </p:cNvPr>
            <p:cNvSpPr/>
            <p:nvPr/>
          </p:nvSpPr>
          <p:spPr>
            <a:xfrm>
              <a:off x="9095334" y="2295741"/>
              <a:ext cx="1561659" cy="1176551"/>
            </a:xfrm>
            <a:prstGeom prst="rect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Router</a:t>
              </a:r>
            </a:p>
            <a:p>
              <a:pPr algn="ctr"/>
              <a:r>
                <a:rPr lang="ru-RU">
                  <a:solidFill>
                    <a:schemeClr val="tx1"/>
                  </a:solidFill>
                </a:rPr>
                <a:t>в любом поде или воркере</a:t>
              </a:r>
              <a:endParaRPr lang="en-RU">
                <a:solidFill>
                  <a:schemeClr val="tx1"/>
                </a:solidFill>
              </a:endParaRP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97CEAF3-8C33-6046-ACAB-24F23EB9086E}"/>
                </a:ext>
              </a:extLst>
            </p:cNvPr>
            <p:cNvSpPr/>
            <p:nvPr/>
          </p:nvSpPr>
          <p:spPr>
            <a:xfrm>
              <a:off x="9620926" y="3640740"/>
              <a:ext cx="731941" cy="1564147"/>
            </a:xfrm>
            <a:prstGeom prst="upArrow">
              <a:avLst/>
            </a:prstGeom>
            <a:solidFill>
              <a:srgbClr val="E5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140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0CF17901-51E9-BB47-A524-DB2358EE2C2E}"/>
                </a:ext>
              </a:extLst>
            </p:cNvPr>
            <p:cNvSpPr/>
            <p:nvPr/>
          </p:nvSpPr>
          <p:spPr>
            <a:xfrm rot="1154085">
              <a:off x="7493400" y="2135744"/>
              <a:ext cx="1501761" cy="493207"/>
            </a:xfrm>
            <a:prstGeom prst="righ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Sub ZeroMQ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267AF3C-3D4D-EE48-9F1D-9B207D6FB3B1}"/>
                </a:ext>
              </a:extLst>
            </p:cNvPr>
            <p:cNvSpPr/>
            <p:nvPr/>
          </p:nvSpPr>
          <p:spPr>
            <a:xfrm rot="20181434">
              <a:off x="7485272" y="3125698"/>
              <a:ext cx="1501761" cy="493207"/>
            </a:xfrm>
            <a:prstGeom prst="righ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Sub ZeroMQ</a:t>
              </a:r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314CC4C7-26F9-A64B-BE82-8DE7B713069C}"/>
                </a:ext>
              </a:extLst>
            </p:cNvPr>
            <p:cNvSpPr/>
            <p:nvPr/>
          </p:nvSpPr>
          <p:spPr>
            <a:xfrm rot="887990">
              <a:off x="7418174" y="1460503"/>
              <a:ext cx="2434710" cy="602221"/>
            </a:xfrm>
            <a:prstGeom prst="lef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Pub ZeroMQ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1C3B5354-55A6-1A44-A7D3-3C4A3204033A}"/>
                </a:ext>
              </a:extLst>
            </p:cNvPr>
            <p:cNvSpPr/>
            <p:nvPr/>
          </p:nvSpPr>
          <p:spPr>
            <a:xfrm rot="20142745">
              <a:off x="7482519" y="3783405"/>
              <a:ext cx="2050334" cy="602221"/>
            </a:xfrm>
            <a:prstGeom prst="leftArrow">
              <a:avLst/>
            </a:prstGeom>
            <a:solidFill>
              <a:srgbClr val="CFC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400">
                  <a:solidFill>
                    <a:schemeClr val="tx1"/>
                  </a:solidFill>
                </a:rPr>
                <a:t>Pub ZeroMQ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E1E9AD-FD52-1640-A1A8-109BC18FA5FE}"/>
                </a:ext>
              </a:extLst>
            </p:cNvPr>
            <p:cNvGrpSpPr/>
            <p:nvPr/>
          </p:nvGrpSpPr>
          <p:grpSpPr>
            <a:xfrm>
              <a:off x="5797753" y="5516586"/>
              <a:ext cx="4859239" cy="960414"/>
              <a:chOff x="5797753" y="5516586"/>
              <a:chExt cx="4859239" cy="960414"/>
            </a:xfrm>
          </p:grpSpPr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30B10C9D-7281-FB42-B5C9-BCD4C0BCF99F}"/>
                  </a:ext>
                </a:extLst>
              </p:cNvPr>
              <p:cNvSpPr/>
              <p:nvPr/>
            </p:nvSpPr>
            <p:spPr>
              <a:xfrm rot="5400000">
                <a:off x="7747166" y="3567173"/>
                <a:ext cx="960414" cy="4859239"/>
              </a:xfrm>
              <a:prstGeom prst="can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sz="14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63F0D-E8E8-C142-A6C7-3834C53553A4}"/>
                  </a:ext>
                </a:extLst>
              </p:cNvPr>
              <p:cNvSpPr txBox="1"/>
              <p:nvPr/>
            </p:nvSpPr>
            <p:spPr>
              <a:xfrm>
                <a:off x="7829078" y="5815385"/>
                <a:ext cx="747962" cy="400110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spAutoFit/>
              </a:bodyPr>
              <a:lstStyle/>
              <a:p>
                <a:pPr algn="l"/>
                <a:r>
                  <a:rPr lang="en-RU" sz="2000" dirty="0"/>
                  <a:t>Kafka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065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устроена подписка на роутеры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81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6768957" cy="571499"/>
          </a:xfrm>
        </p:spPr>
        <p:txBody>
          <a:bodyPr/>
          <a:lstStyle/>
          <a:p>
            <a:r>
              <a:rPr lang="ru-RU" dirty="0"/>
              <a:t>Сначала делаем это</a:t>
            </a:r>
            <a:endParaRPr lang="x-non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3E7EC9-DD58-324F-A430-074964D989CB}"/>
              </a:ext>
            </a:extLst>
          </p:cNvPr>
          <p:cNvSpPr/>
          <p:nvPr/>
        </p:nvSpPr>
        <p:spPr>
          <a:xfrm>
            <a:off x="761997" y="2075756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1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267836-5711-2748-B047-943C06177DDB}"/>
              </a:ext>
            </a:extLst>
          </p:cNvPr>
          <p:cNvSpPr/>
          <p:nvPr/>
        </p:nvSpPr>
        <p:spPr>
          <a:xfrm>
            <a:off x="8171421" y="2619203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Router 1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AF90AA-B928-BE44-8E2A-4F02D95866E1}"/>
              </a:ext>
            </a:extLst>
          </p:cNvPr>
          <p:cNvSpPr/>
          <p:nvPr/>
        </p:nvSpPr>
        <p:spPr>
          <a:xfrm>
            <a:off x="761997" y="3614605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2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849AE1-8FA0-1140-8E89-93C09794F32F}"/>
              </a:ext>
            </a:extLst>
          </p:cNvPr>
          <p:cNvSpPr/>
          <p:nvPr/>
        </p:nvSpPr>
        <p:spPr>
          <a:xfrm>
            <a:off x="8171421" y="4791156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Router 2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DF46DF-A486-5747-8A9F-5730CB9C7953}"/>
              </a:ext>
            </a:extLst>
          </p:cNvPr>
          <p:cNvSpPr/>
          <p:nvPr/>
        </p:nvSpPr>
        <p:spPr>
          <a:xfrm>
            <a:off x="761997" y="5153454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3</a:t>
            </a:r>
            <a:endParaRPr lang="en-RU">
              <a:solidFill>
                <a:schemeClr val="tx1"/>
              </a:solidFill>
            </a:endParaRP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A528A410-7890-A84D-850A-095394556215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2323656" y="2664032"/>
            <a:ext cx="5847765" cy="543447"/>
          </a:xfrm>
          <a:prstGeom prst="curvedConnector3">
            <a:avLst/>
          </a:prstGeom>
          <a:ln w="444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22DD54CB-C94B-7345-AD66-DEC9007CDCC1}"/>
              </a:ext>
            </a:extLst>
          </p:cNvPr>
          <p:cNvCxnSpPr>
            <a:cxnSpLocks/>
            <a:stCxn id="35" idx="3"/>
            <a:endCxn id="44" idx="1"/>
          </p:cNvCxnSpPr>
          <p:nvPr/>
        </p:nvCxnSpPr>
        <p:spPr>
          <a:xfrm>
            <a:off x="2323656" y="2664032"/>
            <a:ext cx="5847765" cy="2715400"/>
          </a:xfrm>
          <a:prstGeom prst="curvedConnector3">
            <a:avLst/>
          </a:prstGeom>
          <a:ln w="444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C04E2CB4-F93A-8849-B57E-B5D527C3A2F1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 flipV="1">
            <a:off x="2323656" y="3207479"/>
            <a:ext cx="5847765" cy="995402"/>
          </a:xfrm>
          <a:prstGeom prst="curvedConnector3">
            <a:avLst/>
          </a:prstGeom>
          <a:ln w="44450">
            <a:solidFill>
              <a:srgbClr val="FBD9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B1F29A8B-0F4A-0B40-8C61-3084BB0B5C9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2323656" y="4202881"/>
            <a:ext cx="5847765" cy="1176551"/>
          </a:xfrm>
          <a:prstGeom prst="curvedConnector3">
            <a:avLst/>
          </a:prstGeom>
          <a:ln w="44450">
            <a:solidFill>
              <a:srgbClr val="FBD9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F8318EC9-5D9E-064B-B9D3-54514CDA1C59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2323656" y="3207479"/>
            <a:ext cx="5847765" cy="2534251"/>
          </a:xfrm>
          <a:prstGeom prst="curvedConnector3">
            <a:avLst/>
          </a:prstGeom>
          <a:ln w="44450">
            <a:solidFill>
              <a:srgbClr val="718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16B6D83E-4249-7243-A5AC-28ABF1B24417}"/>
              </a:ext>
            </a:extLst>
          </p:cNvPr>
          <p:cNvCxnSpPr>
            <a:cxnSpLocks/>
            <a:stCxn id="45" idx="3"/>
            <a:endCxn id="44" idx="1"/>
          </p:cNvCxnSpPr>
          <p:nvPr/>
        </p:nvCxnSpPr>
        <p:spPr>
          <a:xfrm flipV="1">
            <a:off x="2323656" y="5379432"/>
            <a:ext cx="5847765" cy="362298"/>
          </a:xfrm>
          <a:prstGeom prst="curvedConnector3">
            <a:avLst/>
          </a:prstGeom>
          <a:ln w="44450">
            <a:solidFill>
              <a:srgbClr val="718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7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Роутер p</a:t>
            </a:r>
            <a:r>
              <a:rPr lang="en-US"/>
              <a:t>ub’</a:t>
            </a:r>
            <a:r>
              <a:rPr lang="ru-RU"/>
              <a:t>лишит в </a:t>
            </a:r>
            <a:r>
              <a:rPr lang="en-US"/>
              <a:t>websocket </a:t>
            </a:r>
            <a:r>
              <a:rPr lang="ru-RU"/>
              <a:t>«сервер» (корутину)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82</a:t>
            </a:fld>
            <a:endParaRPr lang="en-RU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84B8377D-7218-2048-A328-63523421A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1999" y="952499"/>
            <a:ext cx="6768957" cy="571499"/>
          </a:xfrm>
        </p:spPr>
        <p:txBody>
          <a:bodyPr/>
          <a:lstStyle/>
          <a:p>
            <a:r>
              <a:rPr lang="ru-RU" dirty="0"/>
              <a:t>Потом вот это</a:t>
            </a:r>
            <a:endParaRPr lang="x-non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3E7EC9-DD58-324F-A430-074964D989CB}"/>
              </a:ext>
            </a:extLst>
          </p:cNvPr>
          <p:cNvSpPr/>
          <p:nvPr/>
        </p:nvSpPr>
        <p:spPr>
          <a:xfrm>
            <a:off x="761997" y="2075756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1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267836-5711-2748-B047-943C06177DDB}"/>
              </a:ext>
            </a:extLst>
          </p:cNvPr>
          <p:cNvSpPr/>
          <p:nvPr/>
        </p:nvSpPr>
        <p:spPr>
          <a:xfrm>
            <a:off x="8171421" y="2619203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Router 1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AF90AA-B928-BE44-8E2A-4F02D95866E1}"/>
              </a:ext>
            </a:extLst>
          </p:cNvPr>
          <p:cNvSpPr/>
          <p:nvPr/>
        </p:nvSpPr>
        <p:spPr>
          <a:xfrm>
            <a:off x="761997" y="3614605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2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849AE1-8FA0-1140-8E89-93C09794F32F}"/>
              </a:ext>
            </a:extLst>
          </p:cNvPr>
          <p:cNvSpPr/>
          <p:nvPr/>
        </p:nvSpPr>
        <p:spPr>
          <a:xfrm>
            <a:off x="8171421" y="4791156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Router 2</a:t>
            </a:r>
            <a:endParaRPr lang="en-RU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DF46DF-A486-5747-8A9F-5730CB9C7953}"/>
              </a:ext>
            </a:extLst>
          </p:cNvPr>
          <p:cNvSpPr/>
          <p:nvPr/>
        </p:nvSpPr>
        <p:spPr>
          <a:xfrm>
            <a:off x="761997" y="5153454"/>
            <a:ext cx="1561659" cy="117655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Websocket worker 3</a:t>
            </a:r>
            <a:endParaRPr lang="en-RU">
              <a:solidFill>
                <a:schemeClr val="tx1"/>
              </a:solidFill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9644848-CC28-9344-B6AE-DEB1E7AC89B8}"/>
              </a:ext>
            </a:extLst>
          </p:cNvPr>
          <p:cNvCxnSpPr>
            <a:stCxn id="42" idx="1"/>
            <a:endCxn id="43" idx="3"/>
          </p:cNvCxnSpPr>
          <p:nvPr/>
        </p:nvCxnSpPr>
        <p:spPr>
          <a:xfrm rot="10800000" flipV="1">
            <a:off x="2323657" y="3207479"/>
            <a:ext cx="5847765" cy="995402"/>
          </a:xfrm>
          <a:prstGeom prst="curvedConnector3">
            <a:avLst/>
          </a:prstGeom>
          <a:ln w="444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D0E0AE1-457A-804D-9752-0D5DAA9908A6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2323657" y="3207478"/>
            <a:ext cx="5847765" cy="2534251"/>
          </a:xfrm>
          <a:prstGeom prst="curvedConnector3">
            <a:avLst>
              <a:gd name="adj1" fmla="val 32154"/>
            </a:avLst>
          </a:prstGeom>
          <a:ln w="444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B5FA614-D75A-404C-9982-3A2459EA66DB}"/>
              </a:ext>
            </a:extLst>
          </p:cNvPr>
          <p:cNvCxnSpPr>
            <a:cxnSpLocks/>
            <a:stCxn id="42" idx="1"/>
            <a:endCxn id="35" idx="3"/>
          </p:cNvCxnSpPr>
          <p:nvPr/>
        </p:nvCxnSpPr>
        <p:spPr>
          <a:xfrm rot="10800000">
            <a:off x="2323657" y="2664033"/>
            <a:ext cx="5847765" cy="543447"/>
          </a:xfrm>
          <a:prstGeom prst="curvedConnector3">
            <a:avLst/>
          </a:prstGeom>
          <a:ln w="444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5F3264-2588-4043-9587-B62A33959227}"/>
              </a:ext>
            </a:extLst>
          </p:cNvPr>
          <p:cNvSpPr txBox="1"/>
          <p:nvPr/>
        </p:nvSpPr>
        <p:spPr>
          <a:xfrm>
            <a:off x="4601818" y="2607704"/>
            <a:ext cx="188843" cy="84638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r>
              <a:rPr lang="en-RU" sz="3200" dirty="0"/>
              <a:t>❌</a:t>
            </a:r>
            <a:endParaRPr lang="en-RU" sz="3200" b="1" dirty="0"/>
          </a:p>
          <a:p>
            <a:pPr algn="l"/>
            <a:endParaRPr lang="en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2CEFA-97ED-3D41-BEB3-9D3A7ECE564B}"/>
              </a:ext>
            </a:extLst>
          </p:cNvPr>
          <p:cNvSpPr txBox="1"/>
          <p:nvPr/>
        </p:nvSpPr>
        <p:spPr>
          <a:xfrm>
            <a:off x="6070829" y="4231480"/>
            <a:ext cx="188843" cy="84638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r>
              <a:rPr lang="en-RU" sz="3200" dirty="0"/>
              <a:t>❌</a:t>
            </a:r>
            <a:endParaRPr lang="en-RU" sz="3200" b="1" dirty="0"/>
          </a:p>
          <a:p>
            <a:pPr algn="l"/>
            <a:endParaRPr lang="en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CA7D7-C1DC-D749-8D79-EA5DA7ED1951}"/>
              </a:ext>
            </a:extLst>
          </p:cNvPr>
          <p:cNvSpPr txBox="1"/>
          <p:nvPr/>
        </p:nvSpPr>
        <p:spPr>
          <a:xfrm>
            <a:off x="4601818" y="3764852"/>
            <a:ext cx="502702" cy="115416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r>
              <a:rPr lang="en-RU" sz="3200" b="1" cap="all" dirty="0"/>
              <a:t>✅</a:t>
            </a:r>
          </a:p>
          <a:p>
            <a:pPr algn="l"/>
            <a:endParaRPr lang="en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EB993-D785-DA4B-AEDA-A9CFB1ECF4EE}"/>
              </a:ext>
            </a:extLst>
          </p:cNvPr>
          <p:cNvSpPr txBox="1"/>
          <p:nvPr/>
        </p:nvSpPr>
        <p:spPr>
          <a:xfrm>
            <a:off x="8011781" y="1835472"/>
            <a:ext cx="1880937" cy="66172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r>
              <a:rPr lang="ru-RU" sz="1600" dirty="0"/>
              <a:t>Решение</a:t>
            </a:r>
            <a:r>
              <a:rPr lang="en-US" sz="1600" dirty="0"/>
              <a:t> </a:t>
            </a:r>
            <a:r>
              <a:rPr lang="en-RU" sz="1600" dirty="0"/>
              <a:t>❌ </a:t>
            </a:r>
            <a:r>
              <a:rPr lang="ru-RU" sz="1600" dirty="0"/>
              <a:t>или </a:t>
            </a:r>
            <a:r>
              <a:rPr lang="en-RU" sz="1600" b="1" cap="all" dirty="0"/>
              <a:t>✅</a:t>
            </a:r>
          </a:p>
          <a:p>
            <a:r>
              <a:rPr lang="ru-RU" sz="1600" dirty="0"/>
              <a:t>принимается тут </a:t>
            </a:r>
            <a:r>
              <a:rPr lang="en-RU" sz="1600" dirty="0"/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7117535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EB9B1-7B3E-674C-BC9A-F074461F60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83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C4F99-6427-5B4E-8207-346BC248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93" y="0"/>
            <a:ext cx="6980413" cy="68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0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устроен </a:t>
            </a:r>
            <a:r>
              <a:rPr lang="en-US"/>
              <a:t>websocket </a:t>
            </a:r>
            <a:r>
              <a:rPr lang="ru-RU"/>
              <a:t>сервер </a:t>
            </a:r>
            <a:endParaRPr lang="en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84</a:t>
            </a:fld>
            <a:endParaRPr 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30F7B-C0D4-3D42-B227-2D9C044BDCD1}"/>
              </a:ext>
            </a:extLst>
          </p:cNvPr>
          <p:cNvSpPr/>
          <p:nvPr/>
        </p:nvSpPr>
        <p:spPr>
          <a:xfrm>
            <a:off x="761999" y="1171956"/>
            <a:ext cx="101376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solidFill>
                  <a:srgbClr val="A71D5D"/>
                </a:solidFill>
                <a:effectLst/>
              </a:rPr>
              <a:t>async def </a:t>
            </a:r>
            <a:r>
              <a:rPr lang="en-GB" sz="1800">
                <a:solidFill>
                  <a:srgbClr val="795DA3"/>
                </a:solidFill>
                <a:effectLst/>
              </a:rPr>
              <a:t>wannabe_router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>
                <a:solidFill>
                  <a:srgbClr val="0086B3"/>
                </a:solidFill>
                <a:effectLst/>
              </a:rPr>
              <a:t>message_from_kafka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0086B3"/>
                </a:solidFill>
                <a:effectLst/>
              </a:rPr>
              <a:t>dict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r>
              <a:rPr lang="en-GB" sz="1800">
                <a:solidFill>
                  <a:srgbClr val="A71D5D"/>
                </a:solidFill>
                <a:effectLst/>
              </a:rPr>
              <a:t>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</a:t>
            </a:r>
            <a:r>
              <a:rPr lang="en-GB" sz="1800"/>
              <a:t>zeromq_context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Context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instance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socket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zeromq_context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PUB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bind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 b="1">
                <a:solidFill>
                  <a:srgbClr val="008080"/>
                </a:solidFill>
                <a:effectLst/>
              </a:rPr>
              <a:t>f'tcp://</a:t>
            </a:r>
            <a:r>
              <a:rPr lang="en-GB" sz="1800">
                <a:solidFill>
                  <a:srgbClr val="183691"/>
                </a:solidFill>
                <a:effectLst/>
              </a:rPr>
              <a:t>{</a:t>
            </a:r>
            <a:r>
              <a:rPr lang="en-GB" sz="1800"/>
              <a:t>ZERO_MQ_HOST</a:t>
            </a:r>
            <a:r>
              <a:rPr lang="en-GB" sz="1800">
                <a:solidFill>
                  <a:srgbClr val="183691"/>
                </a:solidFill>
                <a:effectLst/>
              </a:rPr>
              <a:t>}</a:t>
            </a:r>
            <a:r>
              <a:rPr lang="en-GB" sz="1800" b="1">
                <a:solidFill>
                  <a:srgbClr val="008080"/>
                </a:solidFill>
                <a:effectLst/>
              </a:rPr>
              <a:t>:</a:t>
            </a:r>
            <a:r>
              <a:rPr lang="en-GB" sz="1800">
                <a:solidFill>
                  <a:srgbClr val="183691"/>
                </a:solidFill>
                <a:effectLst/>
              </a:rPr>
              <a:t>{</a:t>
            </a:r>
            <a:r>
              <a:rPr lang="en-GB" sz="1800"/>
              <a:t>ZERO_MQ_PORT</a:t>
            </a:r>
            <a:r>
              <a:rPr lang="en-GB" sz="1800">
                <a:solidFill>
                  <a:srgbClr val="183691"/>
                </a:solidFill>
                <a:effectLst/>
              </a:rPr>
              <a:t>}</a:t>
            </a:r>
            <a:r>
              <a:rPr lang="en-GB" sz="1800" b="1">
                <a:solidFill>
                  <a:srgbClr val="008080"/>
                </a:solidFill>
                <a:effectLst/>
              </a:rPr>
              <a:t>'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>
                <a:solidFill>
                  <a:srgbClr val="A71D5D"/>
                </a:solidFill>
                <a:effectLst/>
              </a:rPr>
              <a:t>await </a:t>
            </a:r>
            <a:r>
              <a:rPr lang="en-GB" sz="1800"/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send_multipart</a:t>
            </a:r>
            <a:r>
              <a:rPr lang="en-GB" sz="1800">
                <a:solidFill>
                  <a:srgbClr val="63A35C"/>
                </a:solidFill>
                <a:effectLst/>
              </a:rPr>
              <a:t>([</a:t>
            </a:r>
            <a:r>
              <a:rPr lang="en-GB" sz="1800">
                <a:solidFill>
                  <a:srgbClr val="183691"/>
                </a:solidFill>
                <a:effectLst/>
              </a:rPr>
              <a:t>b'user-id'</a:t>
            </a:r>
            <a:r>
              <a:rPr lang="en-GB" sz="1800">
                <a:solidFill>
                  <a:srgbClr val="63A35C"/>
                </a:solidFill>
                <a:effectLst/>
              </a:rPr>
              <a:t>, </a:t>
            </a:r>
            <a:r>
              <a:rPr lang="en-GB" sz="1800"/>
              <a:t>json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dumps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>
                <a:solidFill>
                  <a:srgbClr val="0086B3"/>
                </a:solidFill>
                <a:effectLst/>
              </a:rPr>
              <a:t>message_from_kafka</a:t>
            </a:r>
            <a:r>
              <a:rPr lang="en-GB" sz="1800">
                <a:solidFill>
                  <a:srgbClr val="63A35C"/>
                </a:solidFill>
                <a:effectLst/>
              </a:rPr>
              <a:t>)])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703352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8D2D7-1F59-7648-8B08-386950AD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устроен роутер</a:t>
            </a:r>
            <a:endParaRPr lang="en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4550C-95A7-0A4D-8FC9-CA1A4FBF7C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85</a:t>
            </a:fld>
            <a:endParaRPr 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B551C-A329-3444-9BA6-EF86FFA405CC}"/>
              </a:ext>
            </a:extLst>
          </p:cNvPr>
          <p:cNvSpPr/>
          <p:nvPr/>
        </p:nvSpPr>
        <p:spPr>
          <a:xfrm>
            <a:off x="761998" y="1172531"/>
            <a:ext cx="95158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solidFill>
                  <a:srgbClr val="A71D5D"/>
                </a:solidFill>
                <a:effectLst/>
              </a:rPr>
              <a:t>async def </a:t>
            </a:r>
            <a:r>
              <a:rPr lang="en-GB" sz="1800">
                <a:solidFill>
                  <a:srgbClr val="795DA3"/>
                </a:solidFill>
                <a:effectLst/>
              </a:rPr>
              <a:t>wannabe_websocket_server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>
                <a:solidFill>
                  <a:srgbClr val="0086B3"/>
                </a:solidFill>
                <a:effectLst/>
              </a:rPr>
              <a:t>websocket_client</a:t>
            </a:r>
            <a:r>
              <a:rPr lang="en-GB" sz="1800">
                <a:solidFill>
                  <a:srgbClr val="A71D5D"/>
                </a:solidFill>
                <a:effectLst/>
              </a:rPr>
              <a:t>: </a:t>
            </a:r>
            <a:r>
              <a:rPr lang="en-GB" sz="1800">
                <a:solidFill>
                  <a:srgbClr val="795DA3"/>
                </a:solidFill>
                <a:effectLst/>
              </a:rPr>
              <a:t>WebSocket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r>
              <a:rPr lang="en-GB" sz="1800">
                <a:solidFill>
                  <a:srgbClr val="A71D5D"/>
                </a:solidFill>
                <a:effectLst/>
              </a:rPr>
              <a:t>:</a:t>
            </a:r>
            <a:br>
              <a:rPr lang="en-GB" sz="1800">
                <a:solidFill>
                  <a:srgbClr val="A71D5D"/>
                </a:solidFill>
                <a:effectLst/>
              </a:rPr>
            </a:br>
            <a:r>
              <a:rPr lang="en-GB" sz="1800">
                <a:solidFill>
                  <a:srgbClr val="A71D5D"/>
                </a:solidFill>
                <a:effectLst/>
              </a:rPr>
              <a:t>    </a:t>
            </a:r>
            <a:r>
              <a:rPr lang="en-GB" sz="1800"/>
              <a:t>zeromq_context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Context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instance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socket </a:t>
            </a:r>
            <a:r>
              <a:rPr lang="en-GB" sz="1800">
                <a:solidFill>
                  <a:srgbClr val="A71D5D"/>
                </a:solidFill>
                <a:effectLst/>
              </a:rPr>
              <a:t>= </a:t>
            </a:r>
            <a:r>
              <a:rPr lang="en-GB" sz="1800"/>
              <a:t>zeromq_context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SUB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connect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 b="1">
                <a:solidFill>
                  <a:srgbClr val="008080"/>
                </a:solidFill>
                <a:effectLst/>
              </a:rPr>
              <a:t>f'tcp://</a:t>
            </a:r>
            <a:r>
              <a:rPr lang="en-GB" sz="1800">
                <a:solidFill>
                  <a:srgbClr val="183691"/>
                </a:solidFill>
                <a:effectLst/>
              </a:rPr>
              <a:t>{</a:t>
            </a:r>
            <a:r>
              <a:rPr lang="en-GB" sz="1800"/>
              <a:t>ZERO_MQ_HOST</a:t>
            </a:r>
            <a:r>
              <a:rPr lang="en-GB" sz="1800">
                <a:solidFill>
                  <a:srgbClr val="183691"/>
                </a:solidFill>
                <a:effectLst/>
              </a:rPr>
              <a:t>}</a:t>
            </a:r>
            <a:r>
              <a:rPr lang="en-GB" sz="1800" b="1">
                <a:solidFill>
                  <a:srgbClr val="008080"/>
                </a:solidFill>
                <a:effectLst/>
              </a:rPr>
              <a:t>:</a:t>
            </a:r>
            <a:r>
              <a:rPr lang="en-GB" sz="1800">
                <a:solidFill>
                  <a:srgbClr val="183691"/>
                </a:solidFill>
                <a:effectLst/>
              </a:rPr>
              <a:t>{</a:t>
            </a:r>
            <a:r>
              <a:rPr lang="en-GB" sz="1800"/>
              <a:t>ZERO_MQ_PORT</a:t>
            </a:r>
            <a:r>
              <a:rPr lang="en-GB" sz="1800">
                <a:solidFill>
                  <a:srgbClr val="183691"/>
                </a:solidFill>
                <a:effectLst/>
              </a:rPr>
              <a:t>}</a:t>
            </a:r>
            <a:r>
              <a:rPr lang="en-GB" sz="1800" b="1">
                <a:solidFill>
                  <a:srgbClr val="008080"/>
                </a:solidFill>
                <a:effectLst/>
              </a:rPr>
              <a:t>'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setsockopt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SUBSCRIBE</a:t>
            </a:r>
            <a:r>
              <a:rPr lang="en-GB" sz="1800">
                <a:solidFill>
                  <a:srgbClr val="63A35C"/>
                </a:solidFill>
                <a:effectLst/>
              </a:rPr>
              <a:t>, </a:t>
            </a:r>
            <a:r>
              <a:rPr lang="en-GB" sz="1800">
                <a:solidFill>
                  <a:srgbClr val="183691"/>
                </a:solidFill>
                <a:effectLst/>
              </a:rPr>
              <a:t>b'user-id'</a:t>
            </a:r>
            <a:r>
              <a:rPr lang="en-GB" sz="1800">
                <a:solidFill>
                  <a:srgbClr val="63A35C"/>
                </a:solidFill>
                <a:effectLst/>
              </a:rPr>
              <a:t>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/>
              <a:t>_</a:t>
            </a:r>
            <a:r>
              <a:rPr lang="en-GB" sz="1800">
                <a:solidFill>
                  <a:srgbClr val="63A35C"/>
                </a:solidFill>
                <a:effectLst/>
              </a:rPr>
              <a:t>, </a:t>
            </a:r>
            <a:r>
              <a:rPr lang="en-GB" sz="1800"/>
              <a:t>message </a:t>
            </a:r>
            <a:r>
              <a:rPr lang="en-GB" sz="1800">
                <a:solidFill>
                  <a:srgbClr val="A71D5D"/>
                </a:solidFill>
                <a:effectLst/>
              </a:rPr>
              <a:t>= await </a:t>
            </a:r>
            <a:r>
              <a:rPr lang="en-GB" sz="1800"/>
              <a:t>socket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recv_multipart</a:t>
            </a:r>
            <a:r>
              <a:rPr lang="en-GB" sz="1800">
                <a:solidFill>
                  <a:srgbClr val="63A35C"/>
                </a:solidFill>
                <a:effectLst/>
              </a:rPr>
              <a:t>()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r>
              <a:rPr lang="en-GB" sz="1800">
                <a:solidFill>
                  <a:srgbClr val="63A35C"/>
                </a:solidFill>
                <a:effectLst/>
              </a:rPr>
              <a:t>    </a:t>
            </a:r>
            <a:r>
              <a:rPr lang="en-GB" sz="1800">
                <a:solidFill>
                  <a:srgbClr val="A71D5D"/>
                </a:solidFill>
                <a:effectLst/>
              </a:rPr>
              <a:t>await </a:t>
            </a:r>
            <a:r>
              <a:rPr lang="en-GB" sz="1800">
                <a:solidFill>
                  <a:srgbClr val="0086B3"/>
                </a:solidFill>
                <a:effectLst/>
              </a:rPr>
              <a:t>websocket_client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send_json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json</a:t>
            </a:r>
            <a:r>
              <a:rPr lang="en-GB" sz="1800">
                <a:solidFill>
                  <a:srgbClr val="63A35C"/>
                </a:solidFill>
                <a:effectLst/>
              </a:rPr>
              <a:t>.</a:t>
            </a:r>
            <a:r>
              <a:rPr lang="en-GB" sz="1800">
                <a:solidFill>
                  <a:srgbClr val="0086B3"/>
                </a:solidFill>
                <a:effectLst/>
              </a:rPr>
              <a:t>loads</a:t>
            </a:r>
            <a:r>
              <a:rPr lang="en-GB" sz="1800">
                <a:solidFill>
                  <a:srgbClr val="63A35C"/>
                </a:solidFill>
                <a:effectLst/>
              </a:rPr>
              <a:t>(</a:t>
            </a:r>
            <a:r>
              <a:rPr lang="en-GB" sz="1800"/>
              <a:t>message</a:t>
            </a:r>
            <a:r>
              <a:rPr lang="en-GB" sz="1800">
                <a:solidFill>
                  <a:srgbClr val="63A35C"/>
                </a:solidFill>
                <a:effectLst/>
              </a:rPr>
              <a:t>))</a:t>
            </a:r>
            <a:br>
              <a:rPr lang="en-GB" sz="1800">
                <a:solidFill>
                  <a:srgbClr val="63A35C"/>
                </a:solidFill>
                <a:effectLst/>
              </a:rPr>
            </a:b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672473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Планы на будущее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86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3"/>
            <a:ext cx="9906002" cy="3489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добавить динамические ключи фильтрации в </a:t>
            </a:r>
            <a:r>
              <a:rPr lang="en-US" sz="2000"/>
              <a:t>zeromq </a:t>
            </a:r>
            <a:r>
              <a:rPr lang="ru-RU" sz="2000"/>
              <a:t>связку</a:t>
            </a:r>
          </a:p>
          <a:p>
            <a:pPr>
              <a:lnSpc>
                <a:spcPct val="150000"/>
              </a:lnSpc>
            </a:pPr>
            <a:r>
              <a:rPr lang="ru-RU" sz="2000"/>
              <a:t>— возможно сделать это с помощью «</a:t>
            </a:r>
            <a:r>
              <a:rPr lang="en-US" sz="2000"/>
              <a:t>pub/sub</a:t>
            </a:r>
            <a:r>
              <a:rPr lang="ru-RU" sz="2000"/>
              <a:t>» с фронтенда (иметь возможность </a:t>
            </a:r>
            <a:r>
              <a:rPr lang="en-US" sz="2000"/>
              <a:t>sub</a:t>
            </a:r>
            <a:r>
              <a:rPr lang="ru-RU" sz="2000"/>
              <a:t>’атся с фронтенда на </a:t>
            </a:r>
            <a:r>
              <a:rPr lang="en-US" sz="2000"/>
              <a:t>websocket </a:t>
            </a:r>
            <a:r>
              <a:rPr lang="ru-RU" sz="2000"/>
              <a:t>сервер)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/>
              <a:t>— </a:t>
            </a:r>
            <a:r>
              <a:rPr lang="ru-RU" sz="2000"/>
              <a:t>написать больше тестов </a:t>
            </a:r>
            <a:r>
              <a:rPr lang="en-RU" sz="2000" dirty="0"/>
              <a:t>😏😏😏</a:t>
            </a:r>
            <a:endParaRPr lang="en-RU" sz="2000" b="1" dirty="0"/>
          </a:p>
        </p:txBody>
      </p:sp>
    </p:spTree>
    <p:extLst>
      <p:ext uri="{BB962C8B-B14F-4D97-AF65-F5344CB8AC3E}">
        <p14:creationId xmlns:p14="http://schemas.microsoft.com/office/powerpoint/2010/main" val="4071423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14435A2-680F-784C-B15D-A5BEC244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решению 2.0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CDE50-44D0-8146-AF27-2B2921B814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87</a:t>
            </a:fld>
            <a:endParaRPr lang="x-non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74DD61-493C-F242-BBDE-E9CFF9C4B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5122433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/>
              <a:t> горизонтально масштабируется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/>
              <a:t> больше нет никакой инфры, только код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 dirty="0"/>
              <a:t> бизнес доволен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 dirty="0"/>
              <a:t> запах распределенного монолита прошёл</a:t>
            </a:r>
          </a:p>
        </p:txBody>
      </p:sp>
    </p:spTree>
    <p:extLst>
      <p:ext uri="{BB962C8B-B14F-4D97-AF65-F5344CB8AC3E}">
        <p14:creationId xmlns:p14="http://schemas.microsoft.com/office/powerpoint/2010/main" val="7143560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14435A2-680F-784C-B15D-A5BEC244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 по решению 2.0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CDE50-44D0-8146-AF27-2B2921B814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88</a:t>
            </a:fld>
            <a:endParaRPr lang="x-non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74DD61-493C-F242-BBDE-E9CFF9C4B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9" y="1700213"/>
            <a:ext cx="5122433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/>
              <a:t> горизонтально масштабируется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/>
              <a:t> больше нет никакой инфры, только код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 dirty="0"/>
              <a:t> бизнес доволен</a:t>
            </a:r>
          </a:p>
          <a:p>
            <a:pPr>
              <a:lnSpc>
                <a:spcPct val="150000"/>
              </a:lnSpc>
            </a:pPr>
            <a:r>
              <a:rPr lang="en-RU" sz="1800"/>
              <a:t>✅</a:t>
            </a:r>
            <a:r>
              <a:rPr lang="ru-RU" sz="1800" dirty="0"/>
              <a:t> запах распределенного монолита прошёл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52A6C00-9BCC-EC45-87D5-5C158CE678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869462" cy="35301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U" sz="1800"/>
              <a:t>❌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ru-RU" sz="1800">
                <a:solidFill>
                  <a:schemeClr val="tx2"/>
                </a:solidFill>
              </a:rPr>
              <a:t>это сложно</a:t>
            </a:r>
          </a:p>
          <a:p>
            <a:pPr>
              <a:lnSpc>
                <a:spcPct val="150000"/>
              </a:lnSpc>
            </a:pPr>
            <a:r>
              <a:rPr lang="en-RU" sz="1800"/>
              <a:t>❌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ru-RU" sz="1800">
                <a:solidFill>
                  <a:schemeClr val="tx2"/>
                </a:solidFill>
              </a:rPr>
              <a:t>иногда нужна поясняющая бригада</a:t>
            </a:r>
          </a:p>
        </p:txBody>
      </p:sp>
    </p:spTree>
    <p:extLst>
      <p:ext uri="{BB962C8B-B14F-4D97-AF65-F5344CB8AC3E}">
        <p14:creationId xmlns:p14="http://schemas.microsoft.com/office/powerpoint/2010/main" val="2459860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Финальные выводы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89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093843" cy="41795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Возможно, вам подойдут готовые решения!</a:t>
            </a:r>
          </a:p>
        </p:txBody>
      </p:sp>
    </p:spTree>
    <p:extLst>
      <p:ext uri="{BB962C8B-B14F-4D97-AF65-F5344CB8AC3E}">
        <p14:creationId xmlns:p14="http://schemas.microsoft.com/office/powerpoint/2010/main" val="232601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Цели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9188826" cy="24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— В начале нашей разработки, в интернете не было информации по проблеме. Поэтому мы захотели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919745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Финальные выводы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90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093843" cy="41795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Возможно, вам подойдут готовые решения!</a:t>
            </a:r>
          </a:p>
          <a:p>
            <a:pPr>
              <a:lnSpc>
                <a:spcPct val="150000"/>
              </a:lnSpc>
            </a:pP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Если нет, то:</a:t>
            </a:r>
          </a:p>
          <a:p>
            <a:pPr>
              <a:lnSpc>
                <a:spcPct val="150000"/>
              </a:lnSpc>
            </a:pPr>
            <a:r>
              <a:rPr lang="ru-RU" sz="2000"/>
              <a:t>— вы узнали как 2 способами решить проблему канала «вверх»</a:t>
            </a:r>
          </a:p>
        </p:txBody>
      </p:sp>
    </p:spTree>
    <p:extLst>
      <p:ext uri="{BB962C8B-B14F-4D97-AF65-F5344CB8AC3E}">
        <p14:creationId xmlns:p14="http://schemas.microsoft.com/office/powerpoint/2010/main" val="2302981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Финальные выводы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91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093843" cy="41795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Возможно, вам подойдут готовые решения!</a:t>
            </a:r>
          </a:p>
          <a:p>
            <a:pPr>
              <a:lnSpc>
                <a:spcPct val="150000"/>
              </a:lnSpc>
            </a:pP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Если нет, то:</a:t>
            </a:r>
          </a:p>
          <a:p>
            <a:pPr>
              <a:lnSpc>
                <a:spcPct val="150000"/>
              </a:lnSpc>
            </a:pPr>
            <a:r>
              <a:rPr lang="ru-RU" sz="2000"/>
              <a:t>— вы узнали как 2 способами решить проблему канала «вверх»</a:t>
            </a:r>
          </a:p>
          <a:p>
            <a:pPr>
              <a:lnSpc>
                <a:spcPct val="150000"/>
              </a:lnSpc>
            </a:pPr>
            <a:r>
              <a:rPr lang="ru-RU" sz="2000"/>
              <a:t>— у нас есть простой способ, который подойдет там, где нас не смущает шареный редис</a:t>
            </a:r>
          </a:p>
        </p:txBody>
      </p:sp>
    </p:spTree>
    <p:extLst>
      <p:ext uri="{BB962C8B-B14F-4D97-AF65-F5344CB8AC3E}">
        <p14:creationId xmlns:p14="http://schemas.microsoft.com/office/powerpoint/2010/main" val="41365242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7B6B2-B557-EF46-B410-AA9D8A7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Финальные выводы презентации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BF371-E81B-0B43-A31F-2CC62EF643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RU"/>
              <a:t>92</a:t>
            </a:fld>
            <a:endParaRPr lang="en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611CC4-D1D6-454E-AEDA-DFCD5CC50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98" y="1700212"/>
            <a:ext cx="10093843" cy="41795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/>
              <a:t>Возможно, вам подойдут готовые решения!</a:t>
            </a:r>
          </a:p>
          <a:p>
            <a:pPr>
              <a:lnSpc>
                <a:spcPct val="150000"/>
              </a:lnSpc>
            </a:pPr>
            <a:endParaRPr lang="ru-RU" sz="2000"/>
          </a:p>
          <a:p>
            <a:pPr>
              <a:lnSpc>
                <a:spcPct val="150000"/>
              </a:lnSpc>
            </a:pPr>
            <a:r>
              <a:rPr lang="ru-RU" sz="2000"/>
              <a:t>Если нет, то:</a:t>
            </a:r>
          </a:p>
          <a:p>
            <a:pPr>
              <a:lnSpc>
                <a:spcPct val="150000"/>
              </a:lnSpc>
            </a:pPr>
            <a:r>
              <a:rPr lang="ru-RU" sz="2000"/>
              <a:t>— вы узнали как 2 способами решить проблему канала «вверх»</a:t>
            </a:r>
          </a:p>
          <a:p>
            <a:pPr>
              <a:lnSpc>
                <a:spcPct val="150000"/>
              </a:lnSpc>
            </a:pPr>
            <a:r>
              <a:rPr lang="ru-RU" sz="2000"/>
              <a:t>— у нас есть простой способ, который подойдет там, где нас не смущает шареный редис</a:t>
            </a:r>
          </a:p>
          <a:p>
            <a:pPr>
              <a:lnSpc>
                <a:spcPct val="150000"/>
              </a:lnSpc>
            </a:pPr>
            <a:r>
              <a:rPr lang="ru-RU" sz="2000"/>
              <a:t>— а так же есть сложный способ подойдет там, где есть </a:t>
            </a:r>
            <a:r>
              <a:rPr lang="en-US" sz="2000"/>
              <a:t>MSA, k8s</a:t>
            </a:r>
            <a:r>
              <a:rPr lang="ru-RU" sz="2000"/>
              <a:t> и настоящее горизонтальное масштабирование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8368082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8AF18-BCDC-C841-979B-5CD04BB88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https://linktr.ee/laukhin/</a:t>
            </a:r>
            <a:endParaRPr lang="en-US" dirty="0"/>
          </a:p>
          <a:p>
            <a:r>
              <a:rPr lang="en-GB" u="sng">
                <a:solidFill>
                  <a:srgbClr val="5187FF"/>
                </a:solidFill>
                <a:uFill>
                  <a:solidFill>
                    <a:srgbClr val="5187FF"/>
                  </a:solidFill>
                </a:uFill>
                <a:hlinkClick r:id="rId3"/>
              </a:rPr>
              <a:t>https://xfenix.ru/</a:t>
            </a:r>
            <a:endParaRPr lang="en-GB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51998" y="2123991"/>
            <a:ext cx="6364850" cy="2665292"/>
          </a:xfrm>
        </p:spPr>
        <p:txBody>
          <a:bodyPr/>
          <a:lstStyle/>
          <a:p>
            <a:r>
              <a:rPr lang="ru-RU" sz="3600" dirty="0"/>
              <a:t>Спасибо.</a:t>
            </a:r>
            <a:br>
              <a:rPr lang="ru-RU" sz="3600" dirty="0"/>
            </a:br>
            <a:r>
              <a:rPr lang="ru-RU" sz="3600" dirty="0"/>
              <a:t>С радостью ответим на вопросы!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3F599-F10E-AE4B-B0D5-38AE5C79D375}"/>
              </a:ext>
            </a:extLst>
          </p:cNvPr>
          <p:cNvSpPr/>
          <p:nvPr/>
        </p:nvSpPr>
        <p:spPr>
          <a:xfrm>
            <a:off x="6788426" y="494170"/>
            <a:ext cx="4740966" cy="5807240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FF2FD9-1EC6-E245-92E2-BCD2416F8AE8}"/>
              </a:ext>
            </a:extLst>
          </p:cNvPr>
          <p:cNvSpPr/>
          <p:nvPr/>
        </p:nvSpPr>
        <p:spPr>
          <a:xfrm>
            <a:off x="356785" y="318048"/>
            <a:ext cx="2906077" cy="1035321"/>
          </a:xfrm>
          <a:prstGeom prst="rect">
            <a:avLst/>
          </a:prstGeom>
          <a:solidFill>
            <a:srgbClr val="E5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DBFB3-0E5E-6348-9A7B-053C3EEBB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3683" r="6829" b="11964"/>
          <a:stretch/>
        </p:blipFill>
        <p:spPr>
          <a:xfrm>
            <a:off x="533748" y="556592"/>
            <a:ext cx="2127846" cy="558234"/>
          </a:xfrm>
          <a:prstGeom prst="rect">
            <a:avLst/>
          </a:prstGeom>
        </p:spPr>
      </p:pic>
      <p:pic>
        <p:nvPicPr>
          <p:cNvPr id="7" name="Рисунок 159">
            <a:extLst>
              <a:ext uri="{FF2B5EF4-FFF2-40B4-BE49-F238E27FC236}">
                <a16:creationId xmlns:a16="http://schemas.microsoft.com/office/drawing/2014/main" id="{21ECE2A0-12CD-9345-90EA-EB5D6D352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32" t="11689" r="10495" b="10962"/>
          <a:stretch/>
        </p:blipFill>
        <p:spPr>
          <a:xfrm>
            <a:off x="8012317" y="1736433"/>
            <a:ext cx="3517075" cy="34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26611"/>
      </p:ext>
    </p:extLst>
  </p:cSld>
  <p:clrMapOvr>
    <a:masterClrMapping/>
  </p:clrMapOvr>
</p:sld>
</file>

<file path=ppt/theme/theme1.xml><?xml version="1.0" encoding="utf-8"?>
<a:theme xmlns:a="http://schemas.openxmlformats.org/drawingml/2006/main" name="Райффайзенбанк КИБ">
  <a:themeElements>
    <a:clrScheme name="Другая 26">
      <a:dk1>
        <a:srgbClr val="2B2D33"/>
      </a:dk1>
      <a:lt1>
        <a:srgbClr val="FFFFFF"/>
      </a:lt1>
      <a:dk2>
        <a:srgbClr val="000000"/>
      </a:dk2>
      <a:lt2>
        <a:srgbClr val="F4F4F4"/>
      </a:lt2>
      <a:accent1>
        <a:srgbClr val="FEE600"/>
      </a:accent1>
      <a:accent2>
        <a:srgbClr val="29476B"/>
      </a:accent2>
      <a:accent3>
        <a:srgbClr val="1C5D67"/>
      </a:accent3>
      <a:accent4>
        <a:srgbClr val="588E97"/>
      </a:accent4>
      <a:accent5>
        <a:srgbClr val="5E6DB8"/>
      </a:accent5>
      <a:accent6>
        <a:srgbClr val="A5BECF"/>
      </a:accent6>
      <a:hlink>
        <a:srgbClr val="0093FF"/>
      </a:hlink>
      <a:folHlink>
        <a:srgbClr val="0093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181C2B">
      <a:srgbClr val="181C2B"/>
    </a:custClr>
    <a:custClr name="36414D">
      <a:srgbClr val="36414D"/>
    </a:custClr>
    <a:custClr name="283A3D">
      <a:srgbClr val="283A3D"/>
    </a:custClr>
    <a:custClr name="536070">
      <a:srgbClr val="536070"/>
    </a:custClr>
    <a:custClr name="4D6067">
      <a:srgbClr val="4D6067"/>
    </a:custClr>
    <a:custClr name="304245">
      <a:srgbClr val="304245"/>
    </a:custClr>
    <a:custClr name="3A3D46">
      <a:srgbClr val="3A3D46"/>
    </a:custClr>
    <a:custClr name="35B37E">
      <a:srgbClr val="35B37E"/>
    </a:custClr>
    <a:custClr name="E61E33">
      <a:srgbClr val="E61E33"/>
    </a:custClr>
  </a:custClrLst>
  <a:extLst>
    <a:ext uri="{05A4C25C-085E-4340-85A3-A5531E510DB2}">
      <thm15:themeFamily xmlns:thm15="http://schemas.microsoft.com/office/thememl/2012/main" name="Райффайзенбанк КИБ" id="{3B0856CF-9915-4F9C-A885-67595632A8A4}" vid="{68230C01-72B7-4D55-93FF-5FD1092C3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Райффайзенбанк КИБ</Template>
  <TotalTime>13199</TotalTime>
  <Words>2583</Words>
  <Application>Microsoft Macintosh PowerPoint</Application>
  <PresentationFormat>Widescreen</PresentationFormat>
  <Paragraphs>515</Paragraphs>
  <Slides>93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ALS Hauss</vt:lpstr>
      <vt:lpstr>Arial</vt:lpstr>
      <vt:lpstr>Wingdings</vt:lpstr>
      <vt:lpstr>Райффайзенбанк КИБ</vt:lpstr>
      <vt:lpstr>Двусторонний websocket-роутинг </vt:lpstr>
      <vt:lpstr>Владислав Лаухин</vt:lpstr>
      <vt:lpstr>Аникин Денис</vt:lpstr>
      <vt:lpstr>В начале опишем контекст</vt:lpstr>
      <vt:lpstr>Что мы делали?</vt:lpstr>
      <vt:lpstr>Что мы делали?</vt:lpstr>
      <vt:lpstr>Что мы делали?</vt:lpstr>
      <vt:lpstr>Что мы делали?</vt:lpstr>
      <vt:lpstr>Цели презентации</vt:lpstr>
      <vt:lpstr>Цели презентации</vt:lpstr>
      <vt:lpstr>Цели презентации</vt:lpstr>
      <vt:lpstr>Перейдём к делу</vt:lpstr>
      <vt:lpstr>Шаг 0: готовые решения</vt:lpstr>
      <vt:lpstr>Шаг 0: готовые решения</vt:lpstr>
      <vt:lpstr>Ну раз нет, то…</vt:lpstr>
      <vt:lpstr>PowerPoint Presentation</vt:lpstr>
      <vt:lpstr>Наш стек</vt:lpstr>
      <vt:lpstr>Больше о проблеме вебсокетов</vt:lpstr>
      <vt:lpstr>Больше о проблеме вебсокетов</vt:lpstr>
      <vt:lpstr>Больше о проблеме вебсокетов</vt:lpstr>
      <vt:lpstr>Но для начала поговорим как мы уже решали эту проблему в другом продукте</vt:lpstr>
      <vt:lpstr>Подход к проблеме 1.0</vt:lpstr>
      <vt:lpstr>Что за продукт связан с «проблемой 1.0»?</vt:lpstr>
      <vt:lpstr>Что за продукт связан с «проблемой 1.0»?</vt:lpstr>
      <vt:lpstr>Что за продукт связан с «проблемой 1.0»?</vt:lpstr>
      <vt:lpstr>Что за продукт связан с «проблемой 1.0»?</vt:lpstr>
      <vt:lpstr>Что за продукт связан с «проблемой 1.0»?</vt:lpstr>
      <vt:lpstr>Набросок части архитектуры</vt:lpstr>
      <vt:lpstr>Набросок части архитектуры</vt:lpstr>
      <vt:lpstr>Набросок части архитектуры</vt:lpstr>
      <vt:lpstr>Набросок части архитектуры</vt:lpstr>
      <vt:lpstr>Набросок части архитектуры</vt:lpstr>
      <vt:lpstr>Как же быть с каналом «вверх»?</vt:lpstr>
      <vt:lpstr>PowerPoint Presentation</vt:lpstr>
      <vt:lpstr>Как же мы решили «проблему 1.0»?</vt:lpstr>
      <vt:lpstr>PowerPoint Presentation</vt:lpstr>
      <vt:lpstr>Приблизительно так</vt:lpstr>
      <vt:lpstr>Приблизительно так</vt:lpstr>
      <vt:lpstr>PowerPoint Presentation</vt:lpstr>
      <vt:lpstr>Как устроен «фронт»</vt:lpstr>
      <vt:lpstr>Как устроен «бэк» (ml ядро)</vt:lpstr>
      <vt:lpstr>Выводы по решению 1.0</vt:lpstr>
      <vt:lpstr>Выводы по решению 1.0</vt:lpstr>
      <vt:lpstr>Этот подход в ряде случаев имеет право на существование</vt:lpstr>
      <vt:lpstr>Подход к проблеме 2.0</vt:lpstr>
      <vt:lpstr>Что за продукт связан с «проблемой 2.0»?</vt:lpstr>
      <vt:lpstr>Что за продукт связан с «проблемой 2.0»?</vt:lpstr>
      <vt:lpstr>Что за продукт связан с «проблемой 2.0»?</vt:lpstr>
      <vt:lpstr>Что за продукт связан с «проблемой 2.0»?</vt:lpstr>
      <vt:lpstr>Что за продукт связан с «проблемой 2.0»?</vt:lpstr>
      <vt:lpstr>А так же</vt:lpstr>
      <vt:lpstr>Общая архитектура</vt:lpstr>
      <vt:lpstr>Общая архитектура</vt:lpstr>
      <vt:lpstr>Общая архитектура</vt:lpstr>
      <vt:lpstr>Общая архитектура</vt:lpstr>
      <vt:lpstr>Общая архитектура</vt:lpstr>
      <vt:lpstr>Общая архитектура</vt:lpstr>
      <vt:lpstr>Общая архитектура</vt:lpstr>
      <vt:lpstr>Общая архитектура</vt:lpstr>
      <vt:lpstr>Общая архитектура</vt:lpstr>
      <vt:lpstr>Канал «вниз»</vt:lpstr>
      <vt:lpstr>Канал «вниз»</vt:lpstr>
      <vt:lpstr>Канал «вниз»</vt:lpstr>
      <vt:lpstr>Канал «вниз»</vt:lpstr>
      <vt:lpstr>Вcё довольно просто, но дальше интереснее…</vt:lpstr>
      <vt:lpstr>Основная проблема канала «вверх»</vt:lpstr>
      <vt:lpstr>Основная проблема канала «вверх»</vt:lpstr>
      <vt:lpstr>Основная проблема канала «вверх»</vt:lpstr>
      <vt:lpstr>Основная проблема канала «вверх»</vt:lpstr>
      <vt:lpstr>Основная проблема канала «вверх»</vt:lpstr>
      <vt:lpstr>Основная проблема канала «вверх»</vt:lpstr>
      <vt:lpstr>Основная проблема канала «вверх»</vt:lpstr>
      <vt:lpstr>Как мы решали вопросы</vt:lpstr>
      <vt:lpstr>Как назвали части: 1 — websocket сервер 2 — роутер</vt:lpstr>
      <vt:lpstr>Почему ZeroMQ</vt:lpstr>
      <vt:lpstr>Почему ZeroMQ</vt:lpstr>
      <vt:lpstr>Почему ZeroMQ</vt:lpstr>
      <vt:lpstr>Архитектурная схема роутера</vt:lpstr>
      <vt:lpstr>Архитектурная схема роутера</vt:lpstr>
      <vt:lpstr>Архитектурная схема роутера</vt:lpstr>
      <vt:lpstr>Как устроена подписка на роутеры</vt:lpstr>
      <vt:lpstr>Роутер pub’лишит в websocket «сервер» (корутину)</vt:lpstr>
      <vt:lpstr>PowerPoint Presentation</vt:lpstr>
      <vt:lpstr>Как устроен websocket сервер </vt:lpstr>
      <vt:lpstr>Как устроен роутер</vt:lpstr>
      <vt:lpstr>Планы на будущее</vt:lpstr>
      <vt:lpstr>Выводы по решению 2.0</vt:lpstr>
      <vt:lpstr>Выводы по решению 2.0</vt:lpstr>
      <vt:lpstr>Финальные выводы презентации</vt:lpstr>
      <vt:lpstr>Финальные выводы презентации</vt:lpstr>
      <vt:lpstr>Финальные выводы презентации</vt:lpstr>
      <vt:lpstr>Финальные выводы презентации</vt:lpstr>
      <vt:lpstr>Спасибо. С радостью ответим на вопросы!</vt:lpstr>
    </vt:vector>
  </TitlesOfParts>
  <Manager/>
  <Company>Raiffeisenbank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Raiffeisenbank CIB PowerPoint Template 1.0</dc:title>
  <dc:subject/>
  <dc:creator>Marketing CIB</dc:creator>
  <cp:keywords/>
  <dc:description/>
  <cp:lastModifiedBy>Microsoft Office User</cp:lastModifiedBy>
  <cp:revision>1426</cp:revision>
  <dcterms:created xsi:type="dcterms:W3CDTF">2020-05-21T07:30:59Z</dcterms:created>
  <dcterms:modified xsi:type="dcterms:W3CDTF">2021-09-23T18:14:52Z</dcterms:modified>
  <cp:category/>
</cp:coreProperties>
</file>